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83.xml" ContentType="application/vnd.openxmlformats-officedocument.presentationml.tags+xml"/>
  <Override PartName="/ppt/notesSlides/notesSlide1.xml" ContentType="application/vnd.openxmlformats-officedocument.presentationml.notesSlide+xml"/>
  <Override PartName="/ppt/tags/tag84.xml" ContentType="application/vnd.openxmlformats-officedocument.presentationml.tags+xml"/>
  <Override PartName="/ppt/notesSlides/notesSlide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9" r:id="rId22"/>
    <p:sldMasterId id="2147483938" r:id="rId23"/>
  </p:sldMasterIdLst>
  <p:notesMasterIdLst>
    <p:notesMasterId r:id="rId41"/>
  </p:notesMasterIdLst>
  <p:handoutMasterIdLst>
    <p:handoutMasterId r:id="rId42"/>
  </p:handoutMasterIdLst>
  <p:sldIdLst>
    <p:sldId id="4993" r:id="rId24"/>
    <p:sldId id="4992" r:id="rId25"/>
    <p:sldId id="4996" r:id="rId26"/>
    <p:sldId id="4994" r:id="rId27"/>
    <p:sldId id="4997" r:id="rId28"/>
    <p:sldId id="4998" r:id="rId29"/>
    <p:sldId id="4999" r:id="rId30"/>
    <p:sldId id="5001" r:id="rId31"/>
    <p:sldId id="5000" r:id="rId32"/>
    <p:sldId id="5002" r:id="rId33"/>
    <p:sldId id="5003" r:id="rId34"/>
    <p:sldId id="4995" r:id="rId35"/>
    <p:sldId id="2142532369" r:id="rId36"/>
    <p:sldId id="5004" r:id="rId37"/>
    <p:sldId id="2142532370" r:id="rId38"/>
    <p:sldId id="2142532371" r:id="rId39"/>
    <p:sldId id="2142532372" r:id="rId40"/>
  </p:sldIdLst>
  <p:sldSz cx="12190413" cy="6858000"/>
  <p:notesSz cx="6797675" cy="9926638"/>
  <p:embeddedFontLst>
    <p:embeddedFont>
      <p:font typeface="ABBvoice" panose="020D0603020503020204" pitchFamily="34" charset="0"/>
      <p:regular r:id="rId43"/>
      <p:bold r:id="rId44"/>
    </p:embeddedFont>
    <p:embeddedFont>
      <p:font typeface="ABBvoiceOffice" panose="020D0603020503020204" pitchFamily="34" charset="0"/>
      <p:regular r:id="rId45"/>
      <p:bold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87B45B-6924-4481-B249-F3F00A480E91}">
          <p14:sldIdLst>
            <p14:sldId id="4993"/>
            <p14:sldId id="4992"/>
            <p14:sldId id="4996"/>
          </p14:sldIdLst>
        </p14:section>
        <p14:section name="big data analytics - dashboard" id="{9BC372EE-1743-412F-918D-E96AF42E75C6}">
          <p14:sldIdLst>
            <p14:sldId id="4994"/>
            <p14:sldId id="4997"/>
            <p14:sldId id="4998"/>
            <p14:sldId id="4999"/>
            <p14:sldId id="5001"/>
            <p14:sldId id="5000"/>
            <p14:sldId id="5002"/>
            <p14:sldId id="5003"/>
          </p14:sldIdLst>
        </p14:section>
        <p14:section name="advanced analytics - forecast" id="{642EB277-E62E-40E3-A25B-2A189BC82E91}">
          <p14:sldIdLst>
            <p14:sldId id="4995"/>
            <p14:sldId id="2142532369"/>
            <p14:sldId id="5004"/>
            <p14:sldId id="2142532370"/>
            <p14:sldId id="2142532371"/>
            <p14:sldId id="2142532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46">
          <p15:clr>
            <a:srgbClr val="A4A3A4"/>
          </p15:clr>
        </p15:guide>
        <p15:guide id="2" orient="horz" pos="3726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176">
          <p15:clr>
            <a:srgbClr val="A4A3A4"/>
          </p15:clr>
        </p15:guide>
        <p15:guide id="5" pos="7501">
          <p15:clr>
            <a:srgbClr val="A4A3A4"/>
          </p15:clr>
        </p15:guide>
        <p15:guide id="8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iv Malhotra" initials="RM" lastIdx="1" clrIdx="0">
    <p:extLst>
      <p:ext uri="{19B8F6BF-5375-455C-9EA6-DF929625EA0E}">
        <p15:presenceInfo xmlns:p15="http://schemas.microsoft.com/office/powerpoint/2012/main" userId="S-1-5-21-1832937852-2116575123-337272265-508805" providerId="AD"/>
      </p:ext>
    </p:extLst>
  </p:cmAuthor>
  <p:cmAuthor id="2" name="Simone Zambetti" initials="SZ" lastIdx="2" clrIdx="1">
    <p:extLst>
      <p:ext uri="{19B8F6BF-5375-455C-9EA6-DF929625EA0E}">
        <p15:presenceInfo xmlns:p15="http://schemas.microsoft.com/office/powerpoint/2012/main" userId="S::simone.zambetti@it.abb.com::9527f51c-15fd-499c-bcb3-f657f06a30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0000"/>
    <a:srgbClr val="E1DFDD"/>
    <a:srgbClr val="FAF9F8"/>
    <a:srgbClr val="D90000"/>
    <a:srgbClr val="B1D9ED"/>
    <a:srgbClr val="FFCC00"/>
    <a:srgbClr val="4DA9D7"/>
    <a:srgbClr val="FFCCC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ABB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75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hemeClr val="dk1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tx2"/>
      </a:tcTxStyle>
      <a:tcStyle>
        <a:tcBdr>
          <a:bottom>
            <a:ln w="1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00" y="102"/>
      </p:cViewPr>
      <p:guideLst>
        <p:guide orient="horz" pos="1146"/>
        <p:guide orient="horz" pos="3726"/>
        <p:guide orient="horz" pos="436"/>
        <p:guide pos="176"/>
        <p:guide pos="7501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handoutMaster" Target="handoutMasters/handoutMaster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font" Target="fonts/font3.fntdata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2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8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1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font" Target="fonts/font1.fntdata"/><Relationship Id="rId48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font" Target="fonts/font4.fntdata"/><Relationship Id="rId20" Type="http://schemas.openxmlformats.org/officeDocument/2006/relationships/customXml" Target="../customXml/item20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7B9B1A6A-6BBE-4409-8C9E-DA0703379151}" type="datetimeFigureOut">
              <a:rPr lang="it-IT" smtClean="0"/>
              <a:pPr/>
              <a:t>13/04/2021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658813" y="744538"/>
            <a:ext cx="6616701" cy="3722687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0446" y="4715153"/>
            <a:ext cx="6036783" cy="446698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A94E69C-C28A-4BE6-BE89-71D8FB2035F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4E69C-C28A-4BE6-BE89-71D8FB2035FD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81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4E69C-C28A-4BE6-BE89-71D8FB2035FD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903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.e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2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7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3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8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9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0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1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2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3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4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5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6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7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8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9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0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2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3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4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5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6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7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8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9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0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1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2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3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4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5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6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7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8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1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9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0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1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2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3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4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5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6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7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8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9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0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3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2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5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3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4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5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6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7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1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9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0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98098E0-1CC0-40D3-A024-CEC9BDA9194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3699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33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287830" y="4181487"/>
            <a:ext cx="11614755" cy="2019289"/>
          </a:xfrm>
          <a:solidFill>
            <a:schemeClr val="tx1"/>
          </a:solidFill>
        </p:spPr>
        <p:txBody>
          <a:bodyPr vert="horz" wrap="square" lIns="144000" tIns="0" rIns="0" bIns="0" anchor="t">
            <a:noAutofit/>
          </a:bodyPr>
          <a:lstStyle>
            <a:lvl1pPr marL="0" marR="0" indent="0" algn="l" defTabSz="9143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7830" y="4740195"/>
            <a:ext cx="11614755" cy="1460580"/>
          </a:xfrm>
          <a:solidFill>
            <a:schemeClr val="tx1"/>
          </a:solidFill>
        </p:spPr>
        <p:txBody>
          <a:bodyPr vert="horz" wrap="square" lIns="144000" tIns="0" rIns="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87830" y="3968750"/>
            <a:ext cx="11614755" cy="216000"/>
          </a:xfrm>
          <a:solidFill>
            <a:schemeClr val="tx1"/>
          </a:solidFill>
        </p:spPr>
        <p:txBody>
          <a:bodyPr vert="horz" wrap="square" lIns="144000" tIns="0" rIns="0" bIns="0" rtlCol="0" anchor="t">
            <a:noAutofit/>
          </a:bodyPr>
          <a:lstStyle>
            <a:lvl1pPr marL="0" indent="0" algn="l" defTabSz="914309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pic>
        <p:nvPicPr>
          <p:cNvPr id="10" name="Picture 3" descr="ABB2logo RGB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9494132" y="6392863"/>
            <a:ext cx="2393639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/>
          <a:srcRect b="11258"/>
          <a:stretch/>
        </p:blipFill>
        <p:spPr>
          <a:xfrm>
            <a:off x="287831" y="227829"/>
            <a:ext cx="11614755" cy="37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1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B64918E-C6DC-47C5-A127-2E2FC1E952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5208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155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968244" y="1592263"/>
            <a:ext cx="4025375" cy="4608512"/>
          </a:xfrm>
        </p:spPr>
        <p:txBody>
          <a:bodyPr vert="horz" lIns="0" tIns="0" rIns="0" bIns="0" rtlCol="0">
            <a:noAutofit/>
          </a:bodyPr>
          <a:lstStyle>
            <a:lvl1pPr marL="179370" indent="-179370"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30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0447" y="1592265"/>
            <a:ext cx="4031724" cy="4608511"/>
          </a:xfrm>
        </p:spPr>
        <p:txBody>
          <a:bodyPr vert="horz" lIns="0" tIns="0" rIns="0" bIns="0" rtlCol="0">
            <a:noAutofit/>
          </a:bodyPr>
          <a:lstStyle>
            <a:lvl1pPr marL="179370" indent="-179370"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309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30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0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FA6BF92-598C-410F-BE14-8ECF33C44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0201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257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1968243" y="1592265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Inhaltsplatzhalter 2"/>
          <p:cNvSpPr>
            <a:spLocks noGrp="1"/>
          </p:cNvSpPr>
          <p:nvPr>
            <p:ph idx="11" hasCustomPrompt="1"/>
          </p:nvPr>
        </p:nvSpPr>
        <p:spPr>
          <a:xfrm>
            <a:off x="1968243" y="3968752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4678" y="1592263"/>
            <a:ext cx="4027493" cy="4608512"/>
          </a:xfrm>
        </p:spPr>
        <p:txBody>
          <a:bodyPr>
            <a:noAutofit/>
          </a:bodyPr>
          <a:lstStyle>
            <a:lvl1pPr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5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40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BF29BA-235D-4251-976C-AFA666D635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8292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59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Inhaltsplatzhalter 2"/>
          <p:cNvSpPr>
            <a:spLocks noGrp="1"/>
          </p:cNvSpPr>
          <p:nvPr>
            <p:ph idx="1" hasCustomPrompt="1"/>
          </p:nvPr>
        </p:nvSpPr>
        <p:spPr>
          <a:xfrm>
            <a:off x="1968243" y="1592265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Inhaltsplatzhalter 2"/>
          <p:cNvSpPr>
            <a:spLocks noGrp="1"/>
          </p:cNvSpPr>
          <p:nvPr>
            <p:ph idx="11" hasCustomPrompt="1"/>
          </p:nvPr>
        </p:nvSpPr>
        <p:spPr>
          <a:xfrm>
            <a:off x="1968243" y="3968752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7" name="Inhaltsplatzhalter 2"/>
          <p:cNvSpPr>
            <a:spLocks noGrp="1"/>
          </p:cNvSpPr>
          <p:nvPr>
            <p:ph idx="12" hasCustomPrompt="1"/>
          </p:nvPr>
        </p:nvSpPr>
        <p:spPr>
          <a:xfrm>
            <a:off x="6190443" y="1592265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8" name="Inhaltsplatzhalter 2"/>
          <p:cNvSpPr>
            <a:spLocks noGrp="1"/>
          </p:cNvSpPr>
          <p:nvPr>
            <p:ph idx="13" hasCustomPrompt="1"/>
          </p:nvPr>
        </p:nvSpPr>
        <p:spPr>
          <a:xfrm>
            <a:off x="6190443" y="3968752"/>
            <a:ext cx="403172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06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and nav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DC7E77-299C-429B-8A5E-D67B490A43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7178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462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nhaltsplatzhalter 12"/>
          <p:cNvSpPr>
            <a:spLocks noGrp="1"/>
          </p:cNvSpPr>
          <p:nvPr>
            <p:ph sz="quarter" idx="15" hasCustomPrompt="1"/>
          </p:nvPr>
        </p:nvSpPr>
        <p:spPr>
          <a:xfrm>
            <a:off x="1968245" y="1592263"/>
            <a:ext cx="9934340" cy="4608512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287831" y="1592263"/>
            <a:ext cx="1487823" cy="4608512"/>
          </a:xfrm>
        </p:spPr>
        <p:txBody>
          <a:bodyPr vert="horz" lIns="0" tIns="36000" rIns="0" bIns="0" numCol="1" spcCol="396000" rtlCol="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lang="de-DE" sz="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30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638F002-8446-4FEE-9A8A-6FA1BDF363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1177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564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830" y="1592263"/>
            <a:ext cx="11614755" cy="4608512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292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779D7E4-0499-4720-99A8-E6D82EB619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2070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67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287830" y="1592263"/>
            <a:ext cx="5712140" cy="4608512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3" name="Inhaltsplatzhalter 2"/>
          <p:cNvSpPr>
            <a:spLocks noGrp="1"/>
          </p:cNvSpPr>
          <p:nvPr>
            <p:ph idx="12" hasCustomPrompt="1"/>
          </p:nvPr>
        </p:nvSpPr>
        <p:spPr>
          <a:xfrm>
            <a:off x="6190447" y="1592263"/>
            <a:ext cx="5712139" cy="4608512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48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A7879E3-C70C-40DF-906F-37F3A35BDC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978226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69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nhaltsplatzhalter 12"/>
          <p:cNvSpPr>
            <a:spLocks noGrp="1"/>
          </p:cNvSpPr>
          <p:nvPr>
            <p:ph sz="quarter" idx="15" hasCustomPrompt="1"/>
          </p:nvPr>
        </p:nvSpPr>
        <p:spPr>
          <a:xfrm>
            <a:off x="1968245" y="2162175"/>
            <a:ext cx="9934340" cy="4038600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68245" y="1581149"/>
            <a:ext cx="9934340" cy="581025"/>
          </a:xfrm>
        </p:spPr>
        <p:txBody>
          <a:bodyPr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400" b="1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5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287831" y="1592263"/>
            <a:ext cx="1487823" cy="4608512"/>
          </a:xfrm>
        </p:spPr>
        <p:txBody>
          <a:bodyPr vert="horz" lIns="0" tIns="36000" rIns="0" bIns="0" numCol="1" spcCol="396000" rtlCol="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lang="de-DE" sz="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68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21CD00A-6AA2-4CD4-96E7-5CB67BB24E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3497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71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0" y="1592264"/>
            <a:ext cx="12190413" cy="5265737"/>
          </a:xfrm>
          <a:solidFill>
            <a:schemeClr val="bg2"/>
          </a:solidFill>
        </p:spPr>
        <p:txBody>
          <a:bodyPr/>
          <a:lstStyle>
            <a:lvl1pPr marL="0" indent="0" rtl="0"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2"/>
            <a:ext cx="12190413" cy="1592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68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movi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DD06DCA-8E47-45A4-B883-EBBBB6D533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2982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74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0" y="2"/>
            <a:ext cx="12190413" cy="6857999"/>
          </a:xfrm>
          <a:solidFill>
            <a:schemeClr val="bg2"/>
          </a:solidFill>
        </p:spPr>
        <p:txBody>
          <a:bodyPr/>
          <a:lstStyle>
            <a:lvl1pPr marL="0" indent="0" rtl="0"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1992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06AB6BF-DDDB-4DA8-A3FE-F98B46BC27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8791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76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rtl="0"/>
            <a:endParaRPr lang="it-IT" sz="1800">
              <a:solidFill>
                <a:srgbClr val="000000"/>
              </a:solidFill>
            </a:endParaRPr>
          </a:p>
        </p:txBody>
      </p:sp>
      <p:grpSp>
        <p:nvGrpSpPr>
          <p:cNvPr id="5122" name="Group 2"/>
          <p:cNvGrpSpPr>
            <a:grpSpLocks/>
          </p:cNvGrpSpPr>
          <p:nvPr userDrawn="1"/>
        </p:nvGrpSpPr>
        <p:grpSpPr bwMode="auto">
          <a:xfrm>
            <a:off x="0" y="0"/>
            <a:ext cx="12190413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  <p:pic>
          <p:nvPicPr>
            <p:cNvPr id="5124" name="Picture 4" descr="ABB1ClaimL_rgb300_100mmLIGHT Kopie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4142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1A5A192-A8AE-49FA-AECE-9DCB5BF0CF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1269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35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 hasCustomPrompt="1"/>
          </p:nvPr>
        </p:nvSpPr>
        <p:spPr>
          <a:xfrm>
            <a:off x="285715" y="225426"/>
            <a:ext cx="11602055" cy="3598862"/>
          </a:xfrm>
        </p:spPr>
        <p:txBody>
          <a:bodyPr/>
          <a:lstStyle>
            <a:lvl1pPr rtl="0">
              <a:buNone/>
              <a:defRPr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87830" y="4181487"/>
            <a:ext cx="11614755" cy="2019289"/>
          </a:xfrm>
          <a:solidFill>
            <a:schemeClr val="tx1"/>
          </a:solidFill>
        </p:spPr>
        <p:txBody>
          <a:bodyPr vert="horz" wrap="square" lIns="144000" tIns="0" rIns="0" bIns="0" anchor="t">
            <a:noAutofit/>
          </a:bodyPr>
          <a:lstStyle>
            <a:lvl1pPr marL="0" marR="0" indent="0" algn="l" defTabSz="9143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7830" y="4740195"/>
            <a:ext cx="11614755" cy="1460580"/>
          </a:xfrm>
          <a:solidFill>
            <a:schemeClr val="tx1"/>
          </a:solidFill>
        </p:spPr>
        <p:txBody>
          <a:bodyPr vert="horz" wrap="square" lIns="144000" tIns="0" rIns="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87830" y="3968750"/>
            <a:ext cx="11614755" cy="216000"/>
          </a:xfrm>
          <a:solidFill>
            <a:schemeClr val="tx1"/>
          </a:solidFill>
        </p:spPr>
        <p:txBody>
          <a:bodyPr vert="horz" wrap="square" lIns="144000" tIns="0" rIns="0" bIns="0" rtlCol="0" anchor="t">
            <a:noAutofit/>
          </a:bodyPr>
          <a:lstStyle>
            <a:lvl1pPr marL="0" indent="0" algn="l" defTabSz="914309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pic>
        <p:nvPicPr>
          <p:cNvPr id="11" name="Picture 3" descr="ABB2logo RGB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9494132" y="6392863"/>
            <a:ext cx="2393639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9267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el, 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820D41F-5A83-4253-95BF-795AC8AFE7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2434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79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0413" cy="126841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968245" y="1592263"/>
            <a:ext cx="4025376" cy="460851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196794" y="1592263"/>
            <a:ext cx="4025376" cy="460851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5" name="shpContentSlideFooter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 rtl="0"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12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B63D7CD-70DF-4C4C-96D5-DF21282F5A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1104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281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hpContentSlideFooter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 rtl="0"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47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460664A-9616-425D-A345-99A6BBDA69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4175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383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0413" cy="126841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968244" y="1592263"/>
            <a:ext cx="8253925" cy="22272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968244" y="3971925"/>
            <a:ext cx="8253925" cy="222885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5" name="shpContentSlideFooter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 rtl="0"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6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blue title-boxes &amp; 3 text boxes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D07FA7D-6B2F-49CB-A160-CC61F60132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39534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486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3"/>
          <p:cNvSpPr/>
          <p:nvPr userDrawn="1"/>
        </p:nvSpPr>
        <p:spPr bwMode="gray">
          <a:xfrm>
            <a:off x="287829" y="1338263"/>
            <a:ext cx="11614756" cy="4688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64" tIns="71964" rIns="71964" bIns="719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448463" y="3811187"/>
            <a:ext cx="1479312" cy="9007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42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002897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448464" y="2700309"/>
            <a:ext cx="1474916" cy="9007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42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002897"/>
              </a:solidFill>
            </a:endParaRPr>
          </a:p>
        </p:txBody>
      </p:sp>
      <p:sp>
        <p:nvSpPr>
          <p:cNvPr id="27" name="Rectangle 1"/>
          <p:cNvSpPr/>
          <p:nvPr userDrawn="1"/>
        </p:nvSpPr>
        <p:spPr bwMode="auto">
          <a:xfrm>
            <a:off x="444066" y="1565978"/>
            <a:ext cx="1479313" cy="916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42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002897"/>
              </a:solidFill>
            </a:endParaRP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8460" y="1589430"/>
            <a:ext cx="1474920" cy="89268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089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Title</a:t>
            </a:r>
            <a:endParaRPr lang="it-IT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48464" y="2700309"/>
            <a:ext cx="1479317" cy="907809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089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Title</a:t>
            </a:r>
            <a:endParaRPr lang="it-IT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48464" y="3811187"/>
            <a:ext cx="1474916" cy="900735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089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Title</a:t>
            </a:r>
            <a:endParaRPr lang="it-IT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C4CB54C4-F29A-4AC9-A36A-025D1E76F49D}" type="datetime4">
              <a:rPr lang="it-IT" smtClean="0">
                <a:solidFill>
                  <a:srgbClr val="666666"/>
                </a:solidFill>
              </a:rPr>
              <a:pPr/>
              <a:t>13 aprile 2021</a:t>
            </a:fld>
            <a:endParaRPr lang="it-IT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it-IT" noProof="0"/>
              <a:t>Title</a:t>
            </a:r>
            <a:endParaRPr lang="it-IT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8"/>
            <a:ext cx="12190413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it-IT" noProof="0"/>
              <a:t>Subtitle</a:t>
            </a:r>
            <a:endParaRPr lang="it-IT" noProof="0" dirty="0"/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2088411" y="1593737"/>
            <a:ext cx="6407152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56" tIns="60429" rIns="60429" bIns="604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666666"/>
              </a:solidFill>
            </a:endParaRPr>
          </a:p>
        </p:txBody>
      </p:sp>
      <p:sp>
        <p:nvSpPr>
          <p:cNvPr id="34" name="Rectangle 1"/>
          <p:cNvSpPr/>
          <p:nvPr userDrawn="1"/>
        </p:nvSpPr>
        <p:spPr bwMode="auto">
          <a:xfrm>
            <a:off x="2088411" y="2700309"/>
            <a:ext cx="6407152" cy="90780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56" tIns="60429" rIns="60429" bIns="604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666666"/>
              </a:solidFill>
            </a:endParaRPr>
          </a:p>
        </p:txBody>
      </p:sp>
      <p:sp>
        <p:nvSpPr>
          <p:cNvPr id="35" name="Rectangle 1"/>
          <p:cNvSpPr/>
          <p:nvPr userDrawn="1"/>
        </p:nvSpPr>
        <p:spPr bwMode="auto">
          <a:xfrm>
            <a:off x="2088412" y="3811187"/>
            <a:ext cx="6407153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56" tIns="60429" rIns="60429" bIns="604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666666"/>
              </a:solidFill>
            </a:endParaRPr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8652163" y="1593737"/>
            <a:ext cx="3089788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91" tIns="71991" rIns="71991" bIns="719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20" name="Bildplatzhalter 27"/>
          <p:cNvSpPr>
            <a:spLocks noGrp="1"/>
          </p:cNvSpPr>
          <p:nvPr>
            <p:ph type="pic" sz="quarter" idx="20" hasCustomPrompt="1"/>
          </p:nvPr>
        </p:nvSpPr>
        <p:spPr>
          <a:xfrm>
            <a:off x="8652164" y="1593737"/>
            <a:ext cx="3093825" cy="907457"/>
          </a:xfrm>
          <a:prstGeom prst="rect">
            <a:avLst/>
          </a:prstGeom>
        </p:spPr>
        <p:txBody>
          <a:bodyPr/>
          <a:lstStyle>
            <a:lvl1pPr algn="ctr" rtl="0">
              <a:defRPr sz="1400"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8652163" y="3811187"/>
            <a:ext cx="3089788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91" tIns="71991" rIns="71991" bIns="719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22" name="Bildplatzhalter 27"/>
          <p:cNvSpPr>
            <a:spLocks noGrp="1"/>
          </p:cNvSpPr>
          <p:nvPr>
            <p:ph type="pic" sz="quarter" idx="26" hasCustomPrompt="1"/>
          </p:nvPr>
        </p:nvSpPr>
        <p:spPr>
          <a:xfrm>
            <a:off x="8652164" y="3811187"/>
            <a:ext cx="3093825" cy="900735"/>
          </a:xfrm>
          <a:prstGeom prst="rect">
            <a:avLst/>
          </a:prstGeom>
        </p:spPr>
        <p:txBody>
          <a:bodyPr/>
          <a:lstStyle>
            <a:lvl1pPr algn="ctr" rtl="0">
              <a:defRPr sz="1400"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8652163" y="2700309"/>
            <a:ext cx="3089788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91" tIns="71991" rIns="71991" bIns="719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1" name="Bildplatzhalter 27"/>
          <p:cNvSpPr>
            <a:spLocks noGrp="1"/>
          </p:cNvSpPr>
          <p:nvPr>
            <p:ph type="pic" sz="quarter" idx="27" hasCustomPrompt="1"/>
          </p:nvPr>
        </p:nvSpPr>
        <p:spPr>
          <a:xfrm>
            <a:off x="8652164" y="2700309"/>
            <a:ext cx="3093825" cy="907809"/>
          </a:xfrm>
          <a:prstGeom prst="rect">
            <a:avLst/>
          </a:prstGeom>
        </p:spPr>
        <p:txBody>
          <a:bodyPr/>
          <a:lstStyle>
            <a:lvl1pPr algn="ctr" rtl="0">
              <a:defRPr sz="1400"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2088413" y="1593739"/>
            <a:ext cx="6407153" cy="907455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52" marR="0" indent="-171433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828" marR="0" indent="-184132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it-IT"/>
              <a:t>First level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  <a:endParaRPr lang="it-IT" dirty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088413" y="2704263"/>
            <a:ext cx="6407153" cy="937316"/>
          </a:xfrm>
          <a:prstGeom prst="rect">
            <a:avLst/>
          </a:prstGeom>
        </p:spPr>
        <p:txBody>
          <a:bodyPr lIns="144000" tIns="72000" rIns="72000" bIns="72000" anchor="ctr"/>
          <a:lstStyle>
            <a:lvl1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850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it-IT"/>
              <a:t>First level</a:t>
            </a:r>
          </a:p>
          <a:p>
            <a:pPr marR="0" lvl="1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it-IT"/>
              <a:t>Second level</a:t>
            </a:r>
          </a:p>
          <a:p>
            <a:pPr marL="723828" marR="0" lvl="2" indent="-184132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it-IT"/>
              <a:t>Third level</a:t>
            </a:r>
            <a:endParaRPr lang="it-IT" dirty="0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088412" y="3811189"/>
            <a:ext cx="6407150" cy="900733"/>
          </a:xfrm>
          <a:prstGeom prst="rect">
            <a:avLst/>
          </a:prstGeom>
        </p:spPr>
        <p:txBody>
          <a:bodyPr lIns="144000" tIns="72000" rIns="72000" bIns="72000" anchor="ctr"/>
          <a:lstStyle>
            <a:lvl1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850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it-IT"/>
              <a:t>First level</a:t>
            </a:r>
          </a:p>
          <a:p>
            <a:pPr marR="0" lvl="1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it-IT"/>
              <a:t>Second level</a:t>
            </a:r>
          </a:p>
          <a:p>
            <a:pPr marL="723828" marR="0" lvl="2" indent="-184132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it-IT"/>
              <a:t>Third level</a:t>
            </a:r>
            <a:endParaRPr lang="it-IT" dirty="0"/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826087" y="6547907"/>
            <a:ext cx="7487025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41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52" marR="0" indent="-171433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828" marR="0" indent="-184132" algn="l" defTabSz="10888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it-IT" noProof="0"/>
              <a:t>Footnote</a:t>
            </a:r>
            <a:endParaRPr lang="it-IT" noProof="0" dirty="0"/>
          </a:p>
        </p:txBody>
      </p:sp>
      <p:sp>
        <p:nvSpPr>
          <p:cNvPr id="37" name="Rectangle 1"/>
          <p:cNvSpPr/>
          <p:nvPr userDrawn="1"/>
        </p:nvSpPr>
        <p:spPr bwMode="auto">
          <a:xfrm>
            <a:off x="448462" y="4937513"/>
            <a:ext cx="1479312" cy="9007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42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002897"/>
              </a:solidFill>
            </a:endParaRP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48463" y="4937513"/>
            <a:ext cx="1474917" cy="900735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089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Title</a:t>
            </a:r>
            <a:endParaRPr lang="it-IT" dirty="0"/>
          </a:p>
        </p:txBody>
      </p:sp>
      <p:sp>
        <p:nvSpPr>
          <p:cNvPr id="40" name="Rectangle 1"/>
          <p:cNvSpPr/>
          <p:nvPr userDrawn="1"/>
        </p:nvSpPr>
        <p:spPr bwMode="auto">
          <a:xfrm>
            <a:off x="2088411" y="4937513"/>
            <a:ext cx="6407153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56" tIns="60429" rIns="60429" bIns="604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500">
              <a:solidFill>
                <a:srgbClr val="666666"/>
              </a:solidFill>
            </a:endParaRPr>
          </a:p>
        </p:txBody>
      </p:sp>
      <p:sp>
        <p:nvSpPr>
          <p:cNvPr id="41" name="Rectangle 1"/>
          <p:cNvSpPr/>
          <p:nvPr userDrawn="1"/>
        </p:nvSpPr>
        <p:spPr bwMode="auto">
          <a:xfrm>
            <a:off x="8652162" y="4937513"/>
            <a:ext cx="3089788" cy="9007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91" tIns="71991" rIns="71991" bIns="719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 rtl="0">
              <a:spcBef>
                <a:spcPts val="1100"/>
              </a:spcBef>
              <a:buClr>
                <a:srgbClr val="002897"/>
              </a:buClr>
              <a:buSzPct val="70000"/>
            </a:pPr>
            <a:endParaRPr lang="it-IT" sz="160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42" name="Bildplatzhalter 27"/>
          <p:cNvSpPr>
            <a:spLocks noGrp="1"/>
          </p:cNvSpPr>
          <p:nvPr>
            <p:ph type="pic" sz="quarter" idx="29" hasCustomPrompt="1"/>
          </p:nvPr>
        </p:nvSpPr>
        <p:spPr>
          <a:xfrm>
            <a:off x="8652163" y="4937513"/>
            <a:ext cx="3093825" cy="900735"/>
          </a:xfrm>
          <a:prstGeom prst="rect">
            <a:avLst/>
          </a:prstGeom>
        </p:spPr>
        <p:txBody>
          <a:bodyPr/>
          <a:lstStyle>
            <a:lvl1pPr algn="ctr" rtl="0">
              <a:defRPr sz="1400"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43" name="Textplatzhalter 5"/>
          <p:cNvSpPr>
            <a:spLocks noGrp="1"/>
          </p:cNvSpPr>
          <p:nvPr>
            <p:ph type="body" sz="quarter" idx="30" hasCustomPrompt="1"/>
          </p:nvPr>
        </p:nvSpPr>
        <p:spPr>
          <a:xfrm>
            <a:off x="2088412" y="4937515"/>
            <a:ext cx="6407151" cy="900733"/>
          </a:xfrm>
          <a:prstGeom prst="rect">
            <a:avLst/>
          </a:prstGeom>
        </p:spPr>
        <p:txBody>
          <a:bodyPr lIns="144000" tIns="72000" rIns="72000" bIns="72000" anchor="ctr"/>
          <a:lstStyle>
            <a:lvl1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 rtl="0"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850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it-IT"/>
              <a:t>First level</a:t>
            </a:r>
          </a:p>
          <a:p>
            <a:pPr marR="0" lvl="1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it-IT"/>
              <a:t>Second level</a:t>
            </a:r>
          </a:p>
          <a:p>
            <a:pPr marL="723828" marR="0" lvl="2" indent="-184132" defTabSz="10888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it-IT"/>
              <a:t>Third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698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Cover - opti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041E7BF-7856-42CE-8770-36838DA7D0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4719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88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277167" y="4539037"/>
            <a:ext cx="11629504" cy="147520"/>
          </a:xfrm>
          <a:prstGeom prst="rect">
            <a:avLst/>
          </a:prstGeom>
        </p:spPr>
        <p:txBody>
          <a:bodyPr lIns="0" tIns="0" rIns="0" bIns="0" anchor="b"/>
          <a:lstStyle>
            <a:lvl1pPr marL="1588" indent="0" rtl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it-IT"/>
              <a:t>Click to edit Master text styles</a:t>
            </a:r>
            <a:endParaRPr lang="it-IT" dirty="0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 bwMode="gray">
          <a:xfrm>
            <a:off x="277166" y="4724365"/>
            <a:ext cx="11629504" cy="592406"/>
          </a:xfrm>
          <a:prstGeom prst="rect">
            <a:avLst/>
          </a:prstGeom>
        </p:spPr>
        <p:txBody>
          <a:bodyPr vert="horz"/>
          <a:lstStyle>
            <a:lvl1pPr rtl="0">
              <a:defRPr sz="50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287188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None/>
              <a:defRPr sz="2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277167" y="6094136"/>
            <a:ext cx="11629504" cy="216000"/>
          </a:xfrm>
          <a:prstGeom prst="rect">
            <a:avLst/>
          </a:prstGeom>
        </p:spPr>
        <p:txBody>
          <a:bodyPr lIns="0" tIns="0" rIns="0" bIns="0"/>
          <a:lstStyle>
            <a:lvl1pPr marL="0" indent="0" rtl="0">
              <a:buFont typeface="Arial" panose="020B0604020202020204" pitchFamily="34" charset="0"/>
              <a:buNone/>
              <a:defRPr sz="2000"/>
            </a:lvl1pPr>
            <a:lvl2pPr marL="0" indent="0" rtl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016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E8CF02-4A3A-47F4-A09E-637C60A756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9467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91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 bwMode="gray">
          <a:xfrm>
            <a:off x="2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4919" y="365752"/>
            <a:ext cx="1528743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475" y="5000633"/>
            <a:ext cx="10111621" cy="224432"/>
          </a:xfrm>
        </p:spPr>
        <p:txBody>
          <a:bodyPr lIns="0" tIns="0" rIns="0" bIns="0" anchor="b"/>
          <a:lstStyle>
            <a:lvl1pPr marL="1588" indent="0" rtl="0">
              <a:buFont typeface="Arial" panose="020B0604020202020204" pitchFamily="34" charset="0"/>
              <a:buNone/>
              <a:defRPr sz="1000" cap="all" baseline="0"/>
            </a:lvl1pPr>
            <a:lvl2pPr marL="1588" indent="0" rtl="0">
              <a:buNone/>
              <a:defRPr sz="1000" cap="all" baseline="0"/>
            </a:lvl2pPr>
            <a:lvl3pPr marL="1588" indent="0" rtl="0">
              <a:buNone/>
              <a:defRPr sz="1000" cap="all" baseline="0"/>
            </a:lvl3pPr>
            <a:lvl4pPr marL="1588" indent="0" rtl="0">
              <a:buNone/>
              <a:defRPr sz="1000" cap="all" baseline="0"/>
            </a:lvl4pPr>
            <a:lvl5pPr marL="1588" indent="0" rtl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40475" y="5205567"/>
            <a:ext cx="10110832" cy="504000"/>
          </a:xfrm>
        </p:spPr>
        <p:txBody>
          <a:bodyPr vert="horz" lIns="0" tIns="0" rIns="0" bIns="0" anchor="b"/>
          <a:lstStyle>
            <a:lvl1pPr rtl="0">
              <a:defRPr sz="32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476" y="5751515"/>
            <a:ext cx="1011083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475" y="6109996"/>
            <a:ext cx="10111621" cy="280092"/>
          </a:xfrm>
        </p:spPr>
        <p:txBody>
          <a:bodyPr lIns="0" tIns="0" rIns="0" bIns="0"/>
          <a:lstStyle>
            <a:lvl1pPr marL="0" indent="0" rtl="0">
              <a:buFont typeface="Arial" panose="020B0604020202020204" pitchFamily="34" charset="0"/>
              <a:buNone/>
              <a:defRPr/>
            </a:lvl1pPr>
            <a:lvl2pPr marL="0" indent="0" rtl="0">
              <a:buNone/>
              <a:defRPr/>
            </a:lvl2pPr>
            <a:lvl3pPr marL="0" indent="0" rtl="0">
              <a:buNone/>
              <a:defRPr/>
            </a:lvl3pPr>
            <a:lvl4pPr marL="0" indent="0" rtl="0">
              <a:buNone/>
              <a:defRPr/>
            </a:lvl4pPr>
            <a:lvl5pPr marL="0" indent="0" rtl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249325" y="4828013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000F"/>
                </a:solidFill>
              </a:rPr>
              <a:t>—</a:t>
            </a:r>
          </a:p>
        </p:txBody>
      </p:sp>
      <p:pic>
        <p:nvPicPr>
          <p:cNvPr id="10" name="Picture 1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4" y="6160150"/>
            <a:ext cx="873507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1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: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4486067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F19A24C-9997-4DDE-BF54-F1B972143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6762" cy="6858000"/>
          </a:xfrm>
          <a:prstGeom prst="rect">
            <a:avLst/>
          </a:prstGeom>
        </p:spPr>
      </p:pic>
      <p:sp>
        <p:nvSpPr>
          <p:cNvPr id="22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5713" y="365752"/>
            <a:ext cx="1528743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475" y="5000633"/>
            <a:ext cx="10111621" cy="224432"/>
          </a:xfrm>
        </p:spPr>
        <p:txBody>
          <a:bodyPr lIns="0" tIns="0" rIns="0" bIns="0" anchor="b"/>
          <a:lstStyle>
            <a:lvl1pPr marL="1588" indent="0" rtl="0">
              <a:buFont typeface="Arial" panose="020B0604020202020204" pitchFamily="34" charset="0"/>
              <a:buNone/>
              <a:defRPr sz="1000" cap="all" baseline="0"/>
            </a:lvl1pPr>
            <a:lvl2pPr marL="1588" indent="0" rtl="0">
              <a:buNone/>
              <a:defRPr sz="1000" cap="all" baseline="0"/>
            </a:lvl2pPr>
            <a:lvl3pPr marL="1588" indent="0" rtl="0">
              <a:buNone/>
              <a:defRPr sz="1000" cap="all" baseline="0"/>
            </a:lvl3pPr>
            <a:lvl4pPr marL="1588" indent="0" rtl="0">
              <a:buNone/>
              <a:defRPr sz="1000" cap="all" baseline="0"/>
            </a:lvl4pPr>
            <a:lvl5pPr marL="1588" indent="0" rtl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475" y="5205567"/>
            <a:ext cx="10110832" cy="504001"/>
          </a:xfrm>
        </p:spPr>
        <p:txBody>
          <a:bodyPr vert="horz" lIns="0" tIns="0" rIns="0" bIns="0" anchor="b"/>
          <a:lstStyle>
            <a:lvl1pPr rtl="0">
              <a:defRPr sz="32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475" y="5751515"/>
            <a:ext cx="1011083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475" y="6109996"/>
            <a:ext cx="10111621" cy="280092"/>
          </a:xfrm>
        </p:spPr>
        <p:txBody>
          <a:bodyPr lIns="0" tIns="0" rIns="0" bIns="0"/>
          <a:lstStyle>
            <a:lvl1pPr marL="0" indent="0" rtl="0">
              <a:buFont typeface="Arial" panose="020B0604020202020204" pitchFamily="34" charset="0"/>
              <a:buNone/>
              <a:defRPr/>
            </a:lvl1pPr>
            <a:lvl2pPr marL="0" indent="0" rtl="0">
              <a:buNone/>
              <a:defRPr/>
            </a:lvl2pPr>
            <a:lvl3pPr marL="0" indent="0" rtl="0">
              <a:buNone/>
              <a:defRPr/>
            </a:lvl3pPr>
            <a:lvl4pPr marL="0" indent="0" rtl="0">
              <a:buNone/>
              <a:defRPr/>
            </a:lvl4pPr>
            <a:lvl5pPr marL="0" indent="0" rtl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249325" y="4828013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000F"/>
                </a:solidFill>
              </a:rPr>
              <a:t>—</a:t>
            </a: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4" y="6160150"/>
            <a:ext cx="873507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76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: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4624283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 bwMode="gray">
          <a:xfrm>
            <a:off x="2" y="0"/>
            <a:ext cx="12190413" cy="4610100"/>
          </a:xfrm>
        </p:spPr>
        <p:txBody>
          <a:bodyPr/>
          <a:lstStyle>
            <a:lvl1pPr rtl="0">
              <a:defRPr/>
            </a:lvl1pPr>
          </a:lstStyle>
          <a:p>
            <a:r>
              <a:rPr lang="it-IT"/>
              <a:t>Click icon to add picture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4919" y="365752"/>
            <a:ext cx="1528743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475" y="5000633"/>
            <a:ext cx="10111621" cy="224432"/>
          </a:xfrm>
        </p:spPr>
        <p:txBody>
          <a:bodyPr lIns="0" tIns="0" rIns="0" bIns="0" anchor="b"/>
          <a:lstStyle>
            <a:lvl1pPr marL="1588" indent="0" rtl="0">
              <a:buFont typeface="Arial" panose="020B0604020202020204" pitchFamily="34" charset="0"/>
              <a:buNone/>
              <a:defRPr sz="1000" cap="all" baseline="0"/>
            </a:lvl1pPr>
            <a:lvl2pPr marL="1588" indent="0" rtl="0">
              <a:buNone/>
              <a:defRPr sz="1000" cap="all" baseline="0"/>
            </a:lvl2pPr>
            <a:lvl3pPr marL="1588" indent="0" rtl="0">
              <a:buNone/>
              <a:defRPr sz="1000" cap="all" baseline="0"/>
            </a:lvl3pPr>
            <a:lvl4pPr marL="1588" indent="0" rtl="0">
              <a:buNone/>
              <a:defRPr sz="1000" cap="all" baseline="0"/>
            </a:lvl4pPr>
            <a:lvl5pPr marL="1588" indent="0" rtl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475" y="5205567"/>
            <a:ext cx="10110832" cy="504001"/>
          </a:xfrm>
        </p:spPr>
        <p:txBody>
          <a:bodyPr vert="horz" lIns="0" tIns="0" rIns="0" bIns="0" anchor="b"/>
          <a:lstStyle>
            <a:lvl1pPr rtl="0">
              <a:defRPr sz="32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475" y="5751515"/>
            <a:ext cx="1011083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475" y="6109996"/>
            <a:ext cx="10111621" cy="280092"/>
          </a:xfrm>
        </p:spPr>
        <p:txBody>
          <a:bodyPr lIns="0" tIns="0" rIns="0" bIns="0"/>
          <a:lstStyle>
            <a:lvl1pPr marL="0" indent="0" rtl="0">
              <a:buFont typeface="Arial" panose="020B0604020202020204" pitchFamily="34" charset="0"/>
              <a:buNone/>
              <a:defRPr/>
            </a:lvl1pPr>
            <a:lvl2pPr marL="0" indent="0" rtl="0">
              <a:buNone/>
              <a:defRPr/>
            </a:lvl2pPr>
            <a:lvl3pPr marL="0" indent="0" rtl="0">
              <a:buNone/>
              <a:defRPr/>
            </a:lvl3pPr>
            <a:lvl4pPr marL="0" indent="0" rtl="0">
              <a:buNone/>
              <a:defRPr/>
            </a:lvl4pPr>
            <a:lvl5pPr marL="0" indent="0" rtl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49325" y="4828013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000F"/>
                </a:solidFill>
              </a:rPr>
              <a:t>—</a:t>
            </a: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4" y="6160150"/>
            <a:ext cx="873507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85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: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3CA4F83-D671-4298-AE59-A03A7841F8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9589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3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/>
          <a:srcRect b="6897"/>
          <a:stretch/>
        </p:blipFill>
        <p:spPr bwMode="gray">
          <a:xfrm>
            <a:off x="2" y="0"/>
            <a:ext cx="1219725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DE7E8-58C9-4B5A-B686-53E1B76B68C9}"/>
              </a:ext>
            </a:extLst>
          </p:cNvPr>
          <p:cNvSpPr/>
          <p:nvPr userDrawn="1"/>
        </p:nvSpPr>
        <p:spPr bwMode="gray">
          <a:xfrm>
            <a:off x="244768" y="414450"/>
            <a:ext cx="413246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FFFF"/>
                </a:solidFill>
              </a:rPr>
              <a:t>—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BA06A1-F808-4CBA-9D28-8D357F795D4C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12" y="718060"/>
            <a:ext cx="11519782" cy="504000"/>
          </a:xfrm>
        </p:spPr>
        <p:txBody>
          <a:bodyPr vert="horz" lIns="0" tIns="0" rIns="0" bIns="0" anchor="b"/>
          <a:lstStyle>
            <a:lvl1pPr rtl="0">
              <a:defRPr sz="3200">
                <a:solidFill>
                  <a:schemeClr val="bg1"/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7CD425E-9028-4049-A9A0-DC6F9DF0806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14" y="1264008"/>
            <a:ext cx="1151978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871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: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2006858-1C2D-4973-B9AA-7040B31F75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9855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95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 userDrawn="1"/>
        </p:nvSpPr>
        <p:spPr bwMode="gray">
          <a:xfrm>
            <a:off x="2" y="0"/>
            <a:ext cx="12190413" cy="6858000"/>
          </a:xfrm>
          <a:prstGeom prst="rect">
            <a:avLst/>
          </a:prstGeom>
          <a:solidFill>
            <a:srgbClr val="FF000F"/>
          </a:solidFill>
          <a:ln w="25400" cap="flat" cmpd="sng" algn="ctr">
            <a:noFill/>
            <a:prstDash val="solid"/>
          </a:ln>
          <a:effectLst/>
        </p:spPr>
        <p:txBody>
          <a:bodyPr lIns="72000" tIns="72000" rIns="72000" bIns="72000" rtlCol="0" anchor="ctr"/>
          <a:lstStyle/>
          <a:p>
            <a:pPr algn="ctr" defTabSz="914400" rtl="0">
              <a:defRPr/>
            </a:pPr>
            <a:endParaRPr lang="it-IT" sz="1400" kern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90620-6E53-42BB-807B-70CAD0710CDD}"/>
              </a:ext>
            </a:extLst>
          </p:cNvPr>
          <p:cNvSpPr/>
          <p:nvPr userDrawn="1"/>
        </p:nvSpPr>
        <p:spPr bwMode="gray">
          <a:xfrm>
            <a:off x="244768" y="414450"/>
            <a:ext cx="413246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FFFF"/>
                </a:solidFill>
              </a:rPr>
              <a:t>—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4BC21-AFED-46B1-8268-92A7B5BBDEE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12" y="718060"/>
            <a:ext cx="11519782" cy="504000"/>
          </a:xfrm>
        </p:spPr>
        <p:txBody>
          <a:bodyPr vert="horz" lIns="0" tIns="0" rIns="0" bIns="0" anchor="b"/>
          <a:lstStyle>
            <a:lvl1pPr rtl="0">
              <a:defRPr sz="3200">
                <a:solidFill>
                  <a:schemeClr val="bg1"/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C1FE702-2A26-4886-8C77-E6510DB1849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14" y="1264008"/>
            <a:ext cx="1151978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88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620EC3B-3A67-44ED-BCBF-52A04D5808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9879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38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287830" y="225425"/>
            <a:ext cx="11614755" cy="3970348"/>
          </a:xfrm>
          <a:solidFill>
            <a:schemeClr val="tx1"/>
          </a:solidFill>
        </p:spPr>
        <p:txBody>
          <a:bodyPr vert="horz" lIns="144000" tIns="144000" rIns="0" bIns="0" anchor="t">
            <a:noAutofit/>
          </a:bodyPr>
          <a:lstStyle>
            <a:lvl1pPr algn="l" rtl="0">
              <a:defRPr sz="5399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87830" y="5254652"/>
            <a:ext cx="11614755" cy="203175"/>
          </a:xfrm>
          <a:solidFill>
            <a:schemeClr val="tx1"/>
          </a:solidFill>
        </p:spPr>
        <p:txBody>
          <a:bodyPr vert="horz" lIns="144000" tIns="0" rIns="0" bIns="0" rtlCol="0" anchor="t">
            <a:noAutofit/>
          </a:bodyPr>
          <a:lstStyle>
            <a:lvl1pPr marL="0" indent="0" algn="l" defTabSz="914309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pic>
        <p:nvPicPr>
          <p:cNvPr id="9" name="Picture 3" descr="ABB2logo RGB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9494132" y="6392863"/>
            <a:ext cx="2393639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0224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: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3B8AAB1-DD8F-4F94-AD86-EE0B0A0321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5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98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6884551-BCA1-4427-92BF-DB5CAA0DDF08}"/>
              </a:ext>
            </a:extLst>
          </p:cNvPr>
          <p:cNvSpPr/>
          <p:nvPr userDrawn="1"/>
        </p:nvSpPr>
        <p:spPr bwMode="gray">
          <a:xfrm>
            <a:off x="244768" y="414450"/>
            <a:ext cx="413246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3200" b="1">
                <a:solidFill>
                  <a:srgbClr val="FF000F"/>
                </a:solidFill>
              </a:rPr>
              <a:t>—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C380CA-95DB-45F2-99D5-3A1E2DF54CD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12" y="718060"/>
            <a:ext cx="11519782" cy="504000"/>
          </a:xfrm>
        </p:spPr>
        <p:txBody>
          <a:bodyPr vert="horz" lIns="0" tIns="0" rIns="0" bIns="0" anchor="b"/>
          <a:lstStyle>
            <a:lvl1pPr rtl="0">
              <a:defRPr sz="3200">
                <a:solidFill>
                  <a:schemeClr val="tx1"/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182003-2699-4135-A685-461A4D33947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14" y="1264008"/>
            <a:ext cx="11519781" cy="360865"/>
          </a:xfrm>
        </p:spPr>
        <p:txBody>
          <a:bodyPr lIns="0" tIns="0" rIns="0" bIns="0"/>
          <a:lstStyle>
            <a:lvl1pPr marL="0" indent="0" algn="l" rtl="0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09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D9FD0E3-5E9E-4E16-AA37-84AC8F0247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6238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00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 bwMode="gray">
          <a:xfrm>
            <a:off x="332324" y="1931197"/>
            <a:ext cx="11519397" cy="3980439"/>
          </a:xfrm>
        </p:spPr>
        <p:txBody>
          <a:bodyPr/>
          <a:lstStyle>
            <a:lvl1pPr rtl="0">
              <a:spcBef>
                <a:spcPts val="900"/>
              </a:spcBef>
              <a:defRPr sz="2000"/>
            </a:lvl1pPr>
            <a:lvl2pPr marL="0" indent="0" rtl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00" indent="-252000" rtl="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3pPr>
            <a:lvl4pPr marL="252000" indent="-252000" rtl="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4pPr>
            <a:lvl5pPr marL="252000" indent="-252000" rtl="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5pPr>
            <a:lvl6pPr marL="252000" indent="-25200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6pPr>
            <a:lvl7pPr marL="252000" indent="-25200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7pPr>
            <a:lvl8pPr marL="252000" indent="-25200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8pPr>
            <a:lvl9pPr marL="252000" indent="-252000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7AFF65D-AAB4-46ED-A858-A6BA4889115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81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CEBBAA6-4220-4952-8FCC-A6D7300358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7565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03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24" y="1931198"/>
            <a:ext cx="11518500" cy="398224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804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: Content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5143F60-2BA3-4398-8B2D-F47BC15474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9962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05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24" y="1931195"/>
            <a:ext cx="11518500" cy="3430994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19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19" y="5453067"/>
            <a:ext cx="11518500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786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281EB9CD-831C-4A30-9D0E-9B1E63B05D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906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07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17488BFE-015E-452C-932B-DB979AC8F28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4096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25" y="1931192"/>
            <a:ext cx="1151850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8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2324" y="2317637"/>
            <a:ext cx="11518500" cy="359421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332325" y="2238495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1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: Title (5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3468572-01F7-48CA-9B20-68142511CF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15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510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8D4DCBA-4C7A-4489-854D-9CAAB7BC53A0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27110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08995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10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08995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21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21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108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08995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108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08995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0" y="1931195"/>
            <a:ext cx="3642726" cy="180926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108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08995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20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108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08995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45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itle (6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0519F54F-043D-41DD-8372-9F6AF616DB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6897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612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8D4DCBA-4C7A-4489-854D-9CAAB7BC53A0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21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4271240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0925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240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21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21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239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09258" y="4410680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240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09258" y="4103378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239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09258" y="2317642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21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240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09258" y="4489827"/>
            <a:ext cx="3642726" cy="14228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140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: Title &amp;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CBC998C-9FB9-4A68-9544-2407B840EC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2267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715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55A9BD9-4AB1-4514-A40D-3F4348B2CF77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1449" y="1931193"/>
            <a:ext cx="1151850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3220" y="2317637"/>
            <a:ext cx="17388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3220" y="4202644"/>
            <a:ext cx="17388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2498" y="2317637"/>
            <a:ext cx="17388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2498" y="4202644"/>
            <a:ext cx="17388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59178" y="2317637"/>
            <a:ext cx="37572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59178" y="4202644"/>
            <a:ext cx="3757200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2898" y="2317637"/>
            <a:ext cx="3758823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2898" y="4202644"/>
            <a:ext cx="3758823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332325" y="2238495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 bwMode="gray">
          <a:xfrm>
            <a:off x="332325" y="4115141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0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: Title &amp; Content (8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E2AEF65-6860-48E8-9351-59C662DC78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99451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17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EAB57985-67D2-4C2C-8135-28A8C8C9566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1151850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2324" y="2317637"/>
            <a:ext cx="1738800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2324" y="3925788"/>
            <a:ext cx="1738800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2498" y="2317636"/>
            <a:ext cx="1738800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2498" y="3925788"/>
            <a:ext cx="1738800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60188" y="2317636"/>
            <a:ext cx="3756947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60188" y="3925788"/>
            <a:ext cx="3756947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2899" y="2317636"/>
            <a:ext cx="3758823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2899" y="3925788"/>
            <a:ext cx="3758823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3221" y="5453067"/>
            <a:ext cx="11518500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332325" y="2238495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332325" y="3839912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864079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1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294" y="1931194"/>
            <a:ext cx="5603690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4" y="1931194"/>
            <a:ext cx="5602705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3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487BCE-45DD-43A8-B3A9-18D78D992C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64632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40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 hasCustomPrompt="1"/>
          </p:nvPr>
        </p:nvSpPr>
        <p:spPr>
          <a:xfrm>
            <a:off x="285714" y="225425"/>
            <a:ext cx="11616871" cy="3598863"/>
          </a:xfrm>
          <a:solidFill>
            <a:schemeClr val="tx1"/>
          </a:solidFill>
        </p:spPr>
        <p:txBody>
          <a:bodyPr/>
          <a:lstStyle>
            <a:lvl1pPr rtl="0">
              <a:buNone/>
              <a:defRPr/>
            </a:lvl1pPr>
          </a:lstStyle>
          <a:p>
            <a:r>
              <a:rPr lang="it-IT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287830" y="4181487"/>
            <a:ext cx="11614755" cy="2019289"/>
          </a:xfrm>
          <a:solidFill>
            <a:schemeClr val="tx1"/>
          </a:solidFill>
        </p:spPr>
        <p:txBody>
          <a:bodyPr vert="horz" lIns="144000" tIns="0" rIns="0" bIns="0" anchor="t">
            <a:noAutofit/>
          </a:bodyPr>
          <a:lstStyle>
            <a:lvl1pPr marL="0" marR="0" indent="0" algn="l" defTabSz="9143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7830" y="4740195"/>
            <a:ext cx="11614755" cy="1460580"/>
          </a:xfrm>
          <a:solidFill>
            <a:schemeClr val="tx1"/>
          </a:solidFill>
        </p:spPr>
        <p:txBody>
          <a:bodyPr vert="horz" lIns="144000" tIns="0" rIns="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Formatvorlage des Untertitelmasters durch Klicken bearbeiten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6772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: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1460460-35F2-47C5-9AD7-6457F66923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4865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9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294" y="1931194"/>
            <a:ext cx="5603690" cy="34309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4" y="1931194"/>
            <a:ext cx="5602705" cy="34309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1931194"/>
            <a:ext cx="0" cy="34309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25" y="5453067"/>
            <a:ext cx="11519396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39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: Title (2)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6E0528B6-A35F-418B-9F39-209186DB34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4779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22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39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392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7514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514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294" y="2317638"/>
            <a:ext cx="5603690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4" y="2317638"/>
            <a:ext cx="5602705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: Title (2) &amp;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7BA1D261-A513-4A27-BE8D-A058ABBF6C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9048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24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C4B2A68-D918-4286-96B0-6342B7A9B0CE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2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2322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7514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514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7514" y="2317638"/>
            <a:ext cx="5604470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2" y="2317638"/>
            <a:ext cx="5604470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206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540" y="5453067"/>
            <a:ext cx="11519182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57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: Title (2) &amp; Content (2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FDEDAC7D-A098-47FB-9F92-9ADA7B2284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26023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27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972E678C-17C0-4756-8034-8236E2D4136B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21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2941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23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7231" y="2317638"/>
            <a:ext cx="5604470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2317638"/>
            <a:ext cx="5604470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Gleichschenkliges Dreieck 46"/>
          <p:cNvSpPr/>
          <p:nvPr userDrawn="1"/>
        </p:nvSpPr>
        <p:spPr bwMode="gray">
          <a:xfrm rot="5400000">
            <a:off x="4334107" y="4088014"/>
            <a:ext cx="3523271" cy="124930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7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99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: Title (2) &amp; Content (2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8C95C22-0463-4BBC-9779-E733A6147D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9775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29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Gleichschenkliges Dreieck 46"/>
          <p:cNvSpPr/>
          <p:nvPr userDrawn="1"/>
        </p:nvSpPr>
        <p:spPr bwMode="gray">
          <a:xfrm rot="5400000">
            <a:off x="4655720" y="3766507"/>
            <a:ext cx="2879662" cy="124563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46DACDBD-1DFF-49BA-A724-30E3F02C142A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21" y="2238606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2941" y="2238606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23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7232" y="2317752"/>
            <a:ext cx="5604470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2317752"/>
            <a:ext cx="5604470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24" y="5453067"/>
            <a:ext cx="11519660" cy="460375"/>
          </a:xfrm>
          <a:solidFill>
            <a:schemeClr val="accent3"/>
          </a:solidFill>
        </p:spPr>
        <p:txBody>
          <a:bodyPr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66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061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: Title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9CD483E-9EF4-4690-B78B-552F32841E2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10151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431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1783AD7-02E7-449A-B532-68934DEE5F31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2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21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7232" y="1931195"/>
            <a:ext cx="5604470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2317641"/>
            <a:ext cx="5604470" cy="359447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60952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5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: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77512D-CCCB-4720-BABC-89B6201C83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8029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34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294" y="1931194"/>
            <a:ext cx="5603690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24" y="1931194"/>
            <a:ext cx="5602705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48294" y="3989616"/>
            <a:ext cx="5603690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627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: Title (3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1C82464-9F39-4A1A-B107-78326322E0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4868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636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23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7232" y="4045107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7232" y="2318322"/>
            <a:ext cx="5604470" cy="148419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41"/>
            <a:ext cx="5604470" cy="359512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6C11801-1BEF-46D9-879F-590C601D8597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21" y="223917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7232" y="223917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7232" y="4348008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7232" y="4432236"/>
            <a:ext cx="5604470" cy="148105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659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2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0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 Title (3) &amp; Content (3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B0DF2B7-DD3E-4095-975D-056AF8FCD0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8950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739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23" y="5452639"/>
            <a:ext cx="11519377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7230" y="2317642"/>
            <a:ext cx="5604470" cy="105391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37"/>
            <a:ext cx="5604470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7230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7230" y="3831247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5ACC3D8-F658-404B-AC58-DFDEB860C833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21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7230" y="223849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7230" y="4135561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7230" y="4214708"/>
            <a:ext cx="5604470" cy="105391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6095206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02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: Title &amp; Content (2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672C94-EBDB-4FDC-BE55-BA1019CFE5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18241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1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E78DB5F-64D9-442E-954C-935C935B414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539" y="1931195"/>
            <a:ext cx="2063932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699675" y="1931195"/>
            <a:ext cx="9152309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539" y="2317641"/>
            <a:ext cx="2063932" cy="359447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940" y="2238495"/>
            <a:ext cx="2062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2548073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2790099-B53E-48B8-B089-9FB619AF24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8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43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 userDrawn="1"/>
        </p:nvSpPr>
        <p:spPr>
          <a:xfrm>
            <a:off x="287830" y="225425"/>
            <a:ext cx="11614755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>
              <a:solidFill>
                <a:srgbClr val="FFFFFF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287830" y="225426"/>
            <a:ext cx="11614755" cy="5975351"/>
          </a:xfrm>
          <a:solidFill>
            <a:schemeClr val="tx1"/>
          </a:solidFill>
        </p:spPr>
        <p:txBody>
          <a:bodyPr vert="horz" lIns="144000" tIns="144000" rIns="0" bIns="0" rtlCol="0" anchor="t" anchorCtr="0">
            <a:noAutofit/>
          </a:bodyPr>
          <a:lstStyle>
            <a:lvl1pPr algn="l" defTabSz="914309" rtl="0" eaLnBrk="1" latinLnBrk="0" hangingPunct="1">
              <a:spcBef>
                <a:spcPct val="0"/>
              </a:spcBef>
              <a:buNone/>
              <a:defRPr lang="de-DE" sz="5399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36070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: Title &amp; Content (2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4202770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1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E78DB5F-64D9-442E-954C-935C935B414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5"/>
            <a:ext cx="409323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724314" y="1931195"/>
            <a:ext cx="7127670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0" y="2317641"/>
            <a:ext cx="4093234" cy="359447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221" y="2238495"/>
            <a:ext cx="40932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4575384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0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: Title (3) &amp; Content (3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84BB4B3-BB7C-4CC0-BB80-6112AA9C4C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8594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3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409323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3839" y="1931194"/>
            <a:ext cx="712788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3839" y="4042705"/>
            <a:ext cx="712788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3839" y="2317638"/>
            <a:ext cx="7127883" cy="148354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38"/>
            <a:ext cx="4094132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21D0314D-AAD8-43AE-987E-1CD311B19016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11" name="Straight Connector 9"/>
          <p:cNvCxnSpPr/>
          <p:nvPr userDrawn="1"/>
        </p:nvCxnSpPr>
        <p:spPr bwMode="gray">
          <a:xfrm>
            <a:off x="4724649" y="2238495"/>
            <a:ext cx="7127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4724649" y="4349421"/>
            <a:ext cx="7127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3839" y="4428564"/>
            <a:ext cx="7127883" cy="148354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3" y="1085213"/>
            <a:ext cx="11519661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4575384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 bwMode="gray">
          <a:xfrm>
            <a:off x="333221" y="2238495"/>
            <a:ext cx="40932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1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: Title (3) &amp; Content (3) &amp;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FAC47E6-21F1-4A5C-95B3-CCBBDDE94A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8622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6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Connector 41"/>
          <p:cNvCxnSpPr/>
          <p:nvPr userDrawn="1"/>
        </p:nvCxnSpPr>
        <p:spPr bwMode="gray">
          <a:xfrm>
            <a:off x="4575384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23" y="5452639"/>
            <a:ext cx="11519661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4316" y="2317642"/>
            <a:ext cx="7127669" cy="105391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39"/>
            <a:ext cx="4094131" cy="295097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24" y="1931193"/>
            <a:ext cx="4094131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4315" y="1931193"/>
            <a:ext cx="7128369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4315" y="3831247"/>
            <a:ext cx="7128369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C3EC54A-C632-4B8A-8DD8-4163ADA26599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4316" y="4214708"/>
            <a:ext cx="7127669" cy="105391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9" name="Straight Connector 9"/>
          <p:cNvCxnSpPr/>
          <p:nvPr userDrawn="1"/>
        </p:nvCxnSpPr>
        <p:spPr bwMode="gray">
          <a:xfrm>
            <a:off x="4724315" y="2238495"/>
            <a:ext cx="7127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4726913" y="4136597"/>
            <a:ext cx="7127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45" name="Straight Connector 44"/>
          <p:cNvCxnSpPr/>
          <p:nvPr userDrawn="1"/>
        </p:nvCxnSpPr>
        <p:spPr bwMode="gray">
          <a:xfrm>
            <a:off x="333221" y="2238495"/>
            <a:ext cx="40932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2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: Title (3) &amp;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BE5E519-836B-4EB4-9CA8-4704FF1DAD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6384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8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4094DB61-25C8-4EF5-ACA6-394B43063948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185"/>
            <a:ext cx="3642726" cy="359493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39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39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2317185"/>
            <a:ext cx="3642726" cy="359493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317185"/>
            <a:ext cx="3642726" cy="3594931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5" name="Straight Connector 34"/>
          <p:cNvCxnSpPr/>
          <p:nvPr userDrawn="1"/>
        </p:nvCxnSpPr>
        <p:spPr bwMode="gray">
          <a:xfrm>
            <a:off x="4123593" y="2388387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061613" y="2388387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09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: Title (3) &amp; Content (3) &amp; Bo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09A516D-89FF-4746-BE68-F7A2E6CAAC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22972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1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3221" y="5452639"/>
            <a:ext cx="11518763" cy="460800"/>
          </a:xfrm>
          <a:solidFill>
            <a:schemeClr val="accent3"/>
          </a:solidFill>
        </p:spPr>
        <p:txBody>
          <a:bodyPr anchor="ctr"/>
          <a:lstStyle>
            <a:lvl1pPr marL="7938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76B2BC20-ABC6-478C-8E1B-2165F3667B3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39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39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4" name="Straight Connector 33"/>
          <p:cNvCxnSpPr/>
          <p:nvPr userDrawn="1"/>
        </p:nvCxnSpPr>
        <p:spPr bwMode="gray">
          <a:xfrm>
            <a:off x="4123593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061612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81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: Title (3) &amp; Content (3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B88A41A-115F-4AE1-AAC1-448FFE4ADC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3441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3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176D1A0-7D36-42FE-8B65-73ABE00A4B81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917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38"/>
            <a:ext cx="3642726" cy="35937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917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2318318"/>
            <a:ext cx="3642726" cy="35937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917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318318"/>
            <a:ext cx="3642726" cy="35937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Gleichschenkliges Dreieck 46"/>
          <p:cNvSpPr/>
          <p:nvPr userDrawn="1"/>
        </p:nvSpPr>
        <p:spPr bwMode="gray">
          <a:xfrm rot="5400000">
            <a:off x="6300151" y="4088368"/>
            <a:ext cx="3522591" cy="12490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2362279" y="4091277"/>
            <a:ext cx="3522591" cy="12490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443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: Title (3) &amp; Content (3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C7607C7-0B67-4E7A-8C04-F7AE484DDA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5789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5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E78EC23C-A2EE-4E37-B3CA-EB5FB6E0A626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39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495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317638"/>
            <a:ext cx="3642726" cy="295097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2538" y="5452639"/>
            <a:ext cx="11519183" cy="460800"/>
          </a:xfrm>
          <a:solidFill>
            <a:schemeClr val="accent3"/>
          </a:solidFill>
        </p:spPr>
        <p:txBody>
          <a:bodyPr anchor="ctr"/>
          <a:lstStyle>
            <a:lvl1pPr marL="7938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6621901" y="3766620"/>
            <a:ext cx="2879092" cy="12490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  <p:sp>
        <p:nvSpPr>
          <p:cNvPr id="24" name="Gleichschenkliges Dreieck 46"/>
          <p:cNvSpPr/>
          <p:nvPr userDrawn="1"/>
        </p:nvSpPr>
        <p:spPr bwMode="gray">
          <a:xfrm rot="5400000">
            <a:off x="2684028" y="3769529"/>
            <a:ext cx="2879093" cy="12490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sz="1349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: Title (3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CEF9101-E0F1-4314-A2B3-4AC8CFEB13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830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58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21" y="2317753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240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09258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4239660"/>
            <a:ext cx="3642726" cy="167378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4239660"/>
            <a:ext cx="3642726" cy="167378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4239660"/>
            <a:ext cx="3642726" cy="167378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FB49FC10-E749-4C4C-8DA8-5C5C82B618BE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3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51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: Title (3) &amp; Content (6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14FF7CA-329F-44ED-A712-C9C7D5CBB1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33631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60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21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240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09258" y="2317752"/>
            <a:ext cx="3642726" cy="169249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4239660"/>
            <a:ext cx="3642726" cy="102895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4239660"/>
            <a:ext cx="3642726" cy="102895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4239660"/>
            <a:ext cx="3642726" cy="102895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A15E654D-F1FE-47BD-AEB4-A952F2E268A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1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21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191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240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191"/>
            <a:ext cx="3642726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09258" y="2238606"/>
            <a:ext cx="36427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 Placeholder 17"/>
          <p:cNvSpPr>
            <a:spLocks noGrp="1"/>
          </p:cNvSpPr>
          <p:nvPr>
            <p:ph type="body" sz="quarter" idx="31"/>
          </p:nvPr>
        </p:nvSpPr>
        <p:spPr bwMode="gray">
          <a:xfrm>
            <a:off x="333221" y="5452639"/>
            <a:ext cx="11518500" cy="460800"/>
          </a:xfrm>
          <a:solidFill>
            <a:schemeClr val="accent3"/>
          </a:solidFill>
        </p:spPr>
        <p:txBody>
          <a:bodyPr anchor="ctr"/>
          <a:lstStyle>
            <a:lvl1pPr marL="7938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522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: Content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179F49C-B2CF-4636-B4D2-1F4A708A0A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54689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3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2324" y="3989616"/>
            <a:ext cx="2655336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12" y="1931194"/>
            <a:ext cx="2654868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3139022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90864" y="1931194"/>
            <a:ext cx="5608687" cy="398091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9048333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9196648" y="3989616"/>
            <a:ext cx="2655336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9197116" y="1931194"/>
            <a:ext cx="2654868" cy="192249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36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0A0116-863F-4014-88C8-E6FA6C1F5E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1661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5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968244" y="1592263"/>
            <a:ext cx="8253926" cy="4608512"/>
          </a:xfrm>
        </p:spPr>
        <p:txBody>
          <a:bodyPr>
            <a:noAutofit/>
          </a:bodyPr>
          <a:lstStyle>
            <a:lvl1pPr marL="179370" indent="-179370"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1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 rtl="0"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</a:p>
          <a:p>
            <a:pPr marL="0" marR="0" lvl="1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Zweite Ebene</a:t>
            </a:r>
            <a:endParaRPr lang="it-IT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763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1BA1CAF-D3C4-4623-B731-6C85305BA3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4357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65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479F5AED-CDE6-4CF9-A19E-ACD3A4FD6C29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638"/>
            <a:ext cx="2656454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324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324" y="2317638"/>
            <a:ext cx="2656454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1428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1428" y="2317638"/>
            <a:ext cx="2656454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21" y="2238495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324" y="2238495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1428" y="2238495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5530" y="2238495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5530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5530" y="2317638"/>
            <a:ext cx="2656454" cy="359447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41" name="Straight Connector 40"/>
          <p:cNvCxnSpPr/>
          <p:nvPr userDrawn="1"/>
        </p:nvCxnSpPr>
        <p:spPr bwMode="gray">
          <a:xfrm>
            <a:off x="31384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 bwMode="gray">
          <a:xfrm>
            <a:off x="90467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6092603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7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: Title (4) &amp;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3F17381-D26F-4BCF-993E-CA2BCAB321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64274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7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317753"/>
            <a:ext cx="2656454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324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324" y="2317753"/>
            <a:ext cx="2656454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1428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1428" y="2317753"/>
            <a:ext cx="2656454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21" y="2238606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324" y="2238606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1428" y="2238606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5530" y="2238606"/>
            <a:ext cx="2656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5530" y="1931193"/>
            <a:ext cx="2656454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5530" y="2317753"/>
            <a:ext cx="2656454" cy="295086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30"/>
          </p:nvPr>
        </p:nvSpPr>
        <p:spPr bwMode="gray">
          <a:xfrm>
            <a:off x="332323" y="5452639"/>
            <a:ext cx="11519397" cy="460800"/>
          </a:xfrm>
          <a:solidFill>
            <a:schemeClr val="accent3"/>
          </a:solidFill>
        </p:spPr>
        <p:txBody>
          <a:bodyPr anchor="ctr"/>
          <a:lstStyle>
            <a:lvl1pPr marL="7938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8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8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3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F793CCD-C37B-40CA-9C03-8963978AEAF0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42" name="Straight Connector 41"/>
          <p:cNvCxnSpPr/>
          <p:nvPr userDrawn="1"/>
        </p:nvCxnSpPr>
        <p:spPr bwMode="gray">
          <a:xfrm>
            <a:off x="3138499" y="2388955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9046706" y="2388955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 bwMode="gray">
          <a:xfrm>
            <a:off x="6092603" y="2388955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: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6326ADC-2A73-447E-9E16-95DF74BC42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627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0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91" y="1931198"/>
            <a:ext cx="5602794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1931198"/>
            <a:ext cx="5601808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206" y="1931198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24" y="4064036"/>
            <a:ext cx="11519397" cy="184807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484" y="3922317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5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77730E2-59FD-4859-9DE7-C3470BE4A3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1566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72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259430" y="1931198"/>
            <a:ext cx="3642726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21" y="1931198"/>
            <a:ext cx="3642726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4117689" y="1931198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24" y="4064036"/>
            <a:ext cx="11519397" cy="184807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484" y="3922317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8055707" y="1931198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8209258" y="1931198"/>
            <a:ext cx="3642726" cy="1853869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414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: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E64547A-F495-493E-9397-9957FEC283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23280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75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21" y="1932098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484" y="3925094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87324" y="1932849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21" y="4016596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287324" y="4017347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32E27045-0511-42A6-9AC3-A3212EB4288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1428" y="1932098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9195530" y="1932849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6241428" y="4016596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9195530" y="4017347"/>
            <a:ext cx="2656454" cy="1897200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5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15D0730-12A4-4F51-81C5-C29495D939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22223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77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333221" y="4045107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7232" y="1931193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333221" y="4432236"/>
            <a:ext cx="5604470" cy="1484195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21" y="2317638"/>
            <a:ext cx="5604470" cy="1484876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86C11801-1BEF-46D9-879F-590C601D8597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21" y="223917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333221" y="4348008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7232" y="2239175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7232" y="2317642"/>
            <a:ext cx="5604470" cy="148105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659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20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6247232" y="4043972"/>
            <a:ext cx="5604470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9" name="Straight Connector 14"/>
          <p:cNvCxnSpPr/>
          <p:nvPr userDrawn="1"/>
        </p:nvCxnSpPr>
        <p:spPr bwMode="gray">
          <a:xfrm>
            <a:off x="6247232" y="4351954"/>
            <a:ext cx="5604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Content Placeholder 15"/>
          <p:cNvSpPr>
            <a:spLocks noGrp="1"/>
          </p:cNvSpPr>
          <p:nvPr>
            <p:ph sz="quarter" idx="23"/>
          </p:nvPr>
        </p:nvSpPr>
        <p:spPr bwMode="gray">
          <a:xfrm>
            <a:off x="6247232" y="4430421"/>
            <a:ext cx="5604470" cy="1481057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694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C64F8DC-B5F6-41B9-AFC2-DFB5B31FC2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151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79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20" y="1931195"/>
            <a:ext cx="5618667" cy="1853868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206" y="1931195"/>
            <a:ext cx="0" cy="3982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 bwMode="gray">
          <a:xfrm>
            <a:off x="333484" y="3922317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3317" y="1931195"/>
            <a:ext cx="5618667" cy="1853868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20" y="4059571"/>
            <a:ext cx="5618667" cy="1853868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3317" y="4059571"/>
            <a:ext cx="5618667" cy="1853868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32E27045-0511-42A6-9AC3-A3212EB4288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7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: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583FDC7-C9AB-49F9-8C64-4B8DFD5CAC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166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82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21" y="1931199"/>
            <a:ext cx="5620451" cy="1530893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1533" y="1931199"/>
            <a:ext cx="5620451" cy="1530893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21" y="3737726"/>
            <a:ext cx="5620451" cy="1530893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1533" y="3737726"/>
            <a:ext cx="5620451" cy="1530893"/>
          </a:xfrm>
        </p:spPr>
        <p:txBody>
          <a:bodyPr lIns="0" tIns="0" rIns="0" bIns="0" anchor="ctr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32324" y="5452639"/>
            <a:ext cx="11519660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3" name="Straight Connector 22"/>
          <p:cNvCxnSpPr/>
          <p:nvPr userDrawn="1"/>
        </p:nvCxnSpPr>
        <p:spPr bwMode="gray">
          <a:xfrm>
            <a:off x="333484" y="3599905"/>
            <a:ext cx="11518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6E7D5807-0F83-4687-8EA8-403E998DE91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206" y="1931195"/>
            <a:ext cx="0" cy="33374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3" y="1085213"/>
            <a:ext cx="11519661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4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: Title (2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FD1208-3638-4D1D-9638-4E583EEC3B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631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84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1" y="1931196"/>
            <a:ext cx="5361295" cy="191932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993324"/>
            <a:ext cx="5361295" cy="191932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1466" y="3921919"/>
            <a:ext cx="53597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539" y="1931196"/>
            <a:ext cx="1918550" cy="1919320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539" y="3993324"/>
            <a:ext cx="1918550" cy="1919320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7448BAD-718D-41D5-B039-249ED06F3A4A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23" y="1085213"/>
            <a:ext cx="11519661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7440" y="1931196"/>
            <a:ext cx="3634282" cy="398144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46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: Title (3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97172ED-8E7F-4DB5-BDB4-6AE1FAC1A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782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87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1" y="1931196"/>
            <a:ext cx="5361295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305949"/>
            <a:ext cx="5361295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2941" y="4680702"/>
            <a:ext cx="5361295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534" y="3235138"/>
            <a:ext cx="53597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2554534" y="4611082"/>
            <a:ext cx="53597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324" y="1931196"/>
            <a:ext cx="1917413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324" y="3305949"/>
            <a:ext cx="1917413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7" name="Content Placeholder 3"/>
          <p:cNvSpPr>
            <a:spLocks noGrp="1"/>
          </p:cNvSpPr>
          <p:nvPr userDrawn="1">
            <p:ph sz="quarter" idx="25"/>
          </p:nvPr>
        </p:nvSpPr>
        <p:spPr bwMode="gray">
          <a:xfrm>
            <a:off x="332324" y="4680702"/>
            <a:ext cx="1917413" cy="1231942"/>
          </a:xfrm>
        </p:spPr>
        <p:txBody>
          <a:bodyPr lIns="0" tIns="0" rIns="0" bIns="0" anchor="ctr"/>
          <a:lstStyle>
            <a:lvl1pPr marL="0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rtl="0">
              <a:buNone/>
              <a:defRPr b="1">
                <a:solidFill>
                  <a:schemeClr val="tx2"/>
                </a:solidFill>
              </a:defRPr>
            </a:lvl2pPr>
            <a:lvl3pPr marL="0" indent="0" rtl="0">
              <a:buNone/>
              <a:defRPr b="1">
                <a:solidFill>
                  <a:schemeClr val="tx2"/>
                </a:solidFill>
              </a:defRPr>
            </a:lvl3pPr>
            <a:lvl4pPr marL="0" indent="0" rtl="0">
              <a:buNone/>
              <a:defRPr b="1">
                <a:solidFill>
                  <a:schemeClr val="tx2"/>
                </a:solidFill>
              </a:defRPr>
            </a:lvl4pPr>
            <a:lvl5pPr marL="0" indent="0" rtl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7448BAD-718D-41D5-B039-249ED06F3A4A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7440" y="1931196"/>
            <a:ext cx="3634282" cy="3981448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15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DC6207-3009-4C12-A9F1-226DDA7692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0302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47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968244" y="1592265"/>
            <a:ext cx="8253926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marR="0" lvl="0" fontAlgn="auto">
              <a:lnSpc>
                <a:spcPct val="100000"/>
              </a:lnSpc>
              <a:spcAft>
                <a:spcPts val="0"/>
              </a:spcAft>
              <a:tabLst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4" name="Inhaltsplatzhalter 3"/>
          <p:cNvSpPr>
            <a:spLocks noGrp="1"/>
          </p:cNvSpPr>
          <p:nvPr>
            <p:ph sz="half" idx="10" hasCustomPrompt="1"/>
          </p:nvPr>
        </p:nvSpPr>
        <p:spPr>
          <a:xfrm>
            <a:off x="1968245" y="3968751"/>
            <a:ext cx="8253925" cy="2232025"/>
          </a:xfrm>
        </p:spPr>
        <p:txBody>
          <a:bodyPr>
            <a:noAutofit/>
          </a:bodyPr>
          <a:lstStyle>
            <a:lvl1pPr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79370" marR="0" lvl="0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Textmasterformat bearbeiten</a:t>
            </a:r>
          </a:p>
          <a:p>
            <a:pPr marL="179370" marR="0" lvl="1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Zweite Ebene</a:t>
            </a:r>
          </a:p>
          <a:p>
            <a:pPr marL="179370" marR="0" lvl="2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Dritte Ebene</a:t>
            </a:r>
          </a:p>
          <a:p>
            <a:pPr marL="179370" marR="0" lvl="3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Vierte Ebene</a:t>
            </a:r>
          </a:p>
          <a:p>
            <a:pPr marL="179370" marR="0" lvl="4" indent="-179370" algn="l" defTabSz="91430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it-IT"/>
              <a:t>Fünfte Ebene</a:t>
            </a:r>
            <a:endParaRPr lang="it-IT" dirty="0"/>
          </a:p>
        </p:txBody>
      </p:sp>
      <p:sp>
        <p:nvSpPr>
          <p:cNvPr id="15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>
            <a:noAutofit/>
          </a:bodyPr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>
            <a:noAutofit/>
          </a:bodyPr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821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: Title (3) &amp; Content (3)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232EE24-3A05-4F93-80D4-72F867AE96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8194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89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1" y="1931196"/>
            <a:ext cx="9298780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131" y="3235138"/>
            <a:ext cx="92975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305949"/>
            <a:ext cx="9298780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2941" y="4680702"/>
            <a:ext cx="9298780" cy="123194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131" y="4611082"/>
            <a:ext cx="92975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1931196"/>
            <a:ext cx="1916516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21" y="3305949"/>
            <a:ext cx="1916516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21" y="4680702"/>
            <a:ext cx="1916516" cy="1231942"/>
          </a:xfrm>
        </p:spPr>
        <p:txBody>
          <a:bodyPr lIns="0" tIns="0" rIns="0" bIns="0" anchor="ctr"/>
          <a:lstStyle>
            <a:lvl1pPr marL="0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rtl="0">
              <a:buNone/>
              <a:defRPr b="1">
                <a:solidFill>
                  <a:schemeClr val="tx2"/>
                </a:solidFill>
              </a:defRPr>
            </a:lvl2pPr>
            <a:lvl3pPr marL="0" indent="0" rtl="0">
              <a:buNone/>
              <a:defRPr b="1">
                <a:solidFill>
                  <a:schemeClr val="tx2"/>
                </a:solidFill>
              </a:defRPr>
            </a:lvl3pPr>
            <a:lvl4pPr marL="0" indent="0" rtl="0">
              <a:buNone/>
              <a:defRPr b="1">
                <a:solidFill>
                  <a:schemeClr val="tx2"/>
                </a:solidFill>
              </a:defRPr>
            </a:lvl4pPr>
            <a:lvl5pPr marL="0" indent="0" rtl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D7448BAD-718D-41D5-B039-249ED06F3A4A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9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: Title (3) &amp; Content (3) &amp;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04D9552-8080-432F-A902-8E9CC4F60E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0970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1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1" y="1931196"/>
            <a:ext cx="9298780" cy="101647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131" y="3019668"/>
            <a:ext cx="92975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091669"/>
            <a:ext cx="9298780" cy="101647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2941" y="4252143"/>
            <a:ext cx="9298780" cy="1016472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131" y="4180142"/>
            <a:ext cx="92975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1931196"/>
            <a:ext cx="1916516" cy="101647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21" y="3091669"/>
            <a:ext cx="1916516" cy="101647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21" y="4252143"/>
            <a:ext cx="1916516" cy="1016472"/>
          </a:xfrm>
        </p:spPr>
        <p:txBody>
          <a:bodyPr lIns="0" tIns="0" rIns="0" bIns="0" anchor="ctr"/>
          <a:lstStyle>
            <a:lvl1pPr marL="0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rtl="0">
              <a:buNone/>
              <a:defRPr b="1">
                <a:solidFill>
                  <a:schemeClr val="tx2"/>
                </a:solidFill>
              </a:defRPr>
            </a:lvl2pPr>
            <a:lvl3pPr marL="0" indent="0" rtl="0">
              <a:buNone/>
              <a:defRPr b="1">
                <a:solidFill>
                  <a:schemeClr val="tx2"/>
                </a:solidFill>
              </a:defRPr>
            </a:lvl3pPr>
            <a:lvl4pPr marL="0" indent="0" rtl="0">
              <a:buNone/>
              <a:defRPr b="1">
                <a:solidFill>
                  <a:schemeClr val="tx2"/>
                </a:solidFill>
              </a:defRPr>
            </a:lvl4pPr>
            <a:lvl5pPr marL="0" indent="0" rtl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23" y="5452639"/>
            <a:ext cx="115193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AFC62351-A650-4DF6-986F-78B25B03914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21" y="1085213"/>
            <a:ext cx="11518500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557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: Title (4) &amp; Content (4) &amp; Box 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06FFDBD-2225-4AE5-90E0-59C94B0CBF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374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4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818217" y="1931199"/>
            <a:ext cx="9033505" cy="72635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818217" y="2801555"/>
            <a:ext cx="9033505" cy="72635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818217" y="3671911"/>
            <a:ext cx="9033505" cy="72635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24" y="5452639"/>
            <a:ext cx="115193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3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332539" y="1931199"/>
            <a:ext cx="1535679" cy="726353"/>
          </a:xfrm>
        </p:spPr>
        <p:txBody>
          <a:bodyPr lIns="0" tIns="0" rIns="0" bIns="0" anchor="ctr"/>
          <a:lstStyle>
            <a:lvl1pPr marL="1588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 rtl="0">
              <a:buNone/>
              <a:defRPr b="1">
                <a:solidFill>
                  <a:schemeClr val="tx2"/>
                </a:solidFill>
              </a:defRPr>
            </a:lvl2pPr>
            <a:lvl3pPr marL="1588" indent="0" rtl="0">
              <a:buNone/>
              <a:defRPr b="1">
                <a:solidFill>
                  <a:schemeClr val="tx2"/>
                </a:solidFill>
              </a:defRPr>
            </a:lvl3pPr>
            <a:lvl4pPr marL="1588" indent="0" rtl="0">
              <a:buNone/>
              <a:defRPr b="1">
                <a:solidFill>
                  <a:schemeClr val="tx2"/>
                </a:solidFill>
              </a:defRPr>
            </a:lvl4pPr>
            <a:lvl5pPr marL="1588" indent="0" rtl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2539" y="2801555"/>
            <a:ext cx="1535679" cy="726353"/>
          </a:xfrm>
        </p:spPr>
        <p:txBody>
          <a:bodyPr lIns="0" tIns="0" rIns="0" bIns="0" anchor="ctr"/>
          <a:lstStyle>
            <a:lvl1pPr marL="1588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 rtl="0">
              <a:buNone/>
              <a:defRPr b="1">
                <a:solidFill>
                  <a:schemeClr val="tx2"/>
                </a:solidFill>
              </a:defRPr>
            </a:lvl2pPr>
            <a:lvl3pPr marL="1588" indent="0" rtl="0">
              <a:buNone/>
              <a:defRPr b="1">
                <a:solidFill>
                  <a:schemeClr val="tx2"/>
                </a:solidFill>
              </a:defRPr>
            </a:lvl3pPr>
            <a:lvl4pPr marL="1588" indent="0" rtl="0">
              <a:buNone/>
              <a:defRPr b="1">
                <a:solidFill>
                  <a:schemeClr val="tx2"/>
                </a:solidFill>
              </a:defRPr>
            </a:lvl4pPr>
            <a:lvl5pPr marL="1588" indent="0" rtl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332539" y="3671911"/>
            <a:ext cx="1535679" cy="726353"/>
          </a:xfrm>
        </p:spPr>
        <p:txBody>
          <a:bodyPr lIns="0" tIns="0" rIns="0" bIns="0" anchor="ctr"/>
          <a:lstStyle>
            <a:lvl1pPr marL="1588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 rtl="0">
              <a:buNone/>
              <a:defRPr b="1">
                <a:solidFill>
                  <a:schemeClr val="tx2"/>
                </a:solidFill>
              </a:defRPr>
            </a:lvl2pPr>
            <a:lvl3pPr marL="1588" indent="0" rtl="0">
              <a:buNone/>
              <a:defRPr b="1">
                <a:solidFill>
                  <a:schemeClr val="tx2"/>
                </a:solidFill>
              </a:defRPr>
            </a:lvl3pPr>
            <a:lvl4pPr marL="1588" indent="0" rtl="0">
              <a:buNone/>
              <a:defRPr b="1">
                <a:solidFill>
                  <a:schemeClr val="tx2"/>
                </a:solidFill>
              </a:defRPr>
            </a:lvl4pPr>
            <a:lvl5pPr marL="1588" indent="0" rtl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2818217" y="4542266"/>
            <a:ext cx="9033505" cy="726353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8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332539" y="4542266"/>
            <a:ext cx="1535679" cy="726353"/>
          </a:xfrm>
        </p:spPr>
        <p:txBody>
          <a:bodyPr lIns="0" tIns="0" rIns="0" bIns="0" anchor="ctr"/>
          <a:lstStyle>
            <a:lvl1pPr marL="1588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 rtl="0">
              <a:buNone/>
              <a:defRPr b="1">
                <a:solidFill>
                  <a:schemeClr val="tx2"/>
                </a:solidFill>
              </a:defRPr>
            </a:lvl2pPr>
            <a:lvl3pPr marL="1588" indent="0" rtl="0">
              <a:buNone/>
              <a:defRPr b="1">
                <a:solidFill>
                  <a:schemeClr val="tx2"/>
                </a:solidFill>
              </a:defRPr>
            </a:lvl3pPr>
            <a:lvl4pPr marL="1588" indent="0" rtl="0">
              <a:buNone/>
              <a:defRPr b="1">
                <a:solidFill>
                  <a:schemeClr val="tx2"/>
                </a:solidFill>
              </a:defRPr>
            </a:lvl4pPr>
            <a:lvl5pPr marL="1588" indent="0" rtl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39" name="Straight Connector 13"/>
          <p:cNvCxnSpPr/>
          <p:nvPr userDrawn="1"/>
        </p:nvCxnSpPr>
        <p:spPr bwMode="gray">
          <a:xfrm>
            <a:off x="1999307" y="2800986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14"/>
          <p:cNvCxnSpPr/>
          <p:nvPr userDrawn="1"/>
        </p:nvCxnSpPr>
        <p:spPr bwMode="gray">
          <a:xfrm>
            <a:off x="1778823" y="3164586"/>
            <a:ext cx="220889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13"/>
          <p:cNvCxnSpPr/>
          <p:nvPr userDrawn="1"/>
        </p:nvCxnSpPr>
        <p:spPr bwMode="gray">
          <a:xfrm>
            <a:off x="1999307" y="4542262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14"/>
          <p:cNvCxnSpPr/>
          <p:nvPr userDrawn="1"/>
        </p:nvCxnSpPr>
        <p:spPr bwMode="gray">
          <a:xfrm>
            <a:off x="1778256" y="4905862"/>
            <a:ext cx="220889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13"/>
          <p:cNvCxnSpPr/>
          <p:nvPr userDrawn="1"/>
        </p:nvCxnSpPr>
        <p:spPr bwMode="gray">
          <a:xfrm>
            <a:off x="1999307" y="1930348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14"/>
          <p:cNvCxnSpPr/>
          <p:nvPr userDrawn="1"/>
        </p:nvCxnSpPr>
        <p:spPr bwMode="gray">
          <a:xfrm>
            <a:off x="1779270" y="2293948"/>
            <a:ext cx="220889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13"/>
          <p:cNvCxnSpPr/>
          <p:nvPr userDrawn="1"/>
        </p:nvCxnSpPr>
        <p:spPr bwMode="gray">
          <a:xfrm>
            <a:off x="1999308" y="3671624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14"/>
          <p:cNvCxnSpPr/>
          <p:nvPr userDrawn="1"/>
        </p:nvCxnSpPr>
        <p:spPr bwMode="gray">
          <a:xfrm>
            <a:off x="1778256" y="4035224"/>
            <a:ext cx="220889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2072158" y="2729549"/>
            <a:ext cx="9779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 bwMode="gray">
          <a:xfrm>
            <a:off x="2072158" y="3599904"/>
            <a:ext cx="9779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 bwMode="gray">
          <a:xfrm>
            <a:off x="2072158" y="4470259"/>
            <a:ext cx="9779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 userDrawn="1">
            <p:ph type="dt" sz="half" idx="3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ED4418A7-E8E0-42C3-AC0C-9BF91949BA0B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3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34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34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2217788" y="2100061"/>
            <a:ext cx="38515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 rtl="0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it-IT"/>
              <a:t>1</a:t>
            </a:r>
            <a:endParaRPr lang="it-IT" dirty="0"/>
          </a:p>
        </p:txBody>
      </p:sp>
      <p:sp>
        <p:nvSpPr>
          <p:cNvPr id="54" name="Content Placeholder 6"/>
          <p:cNvSpPr>
            <a:spLocks noGrp="1"/>
          </p:cNvSpPr>
          <p:nvPr>
            <p:ph sz="quarter" idx="36" hasCustomPrompt="1"/>
          </p:nvPr>
        </p:nvSpPr>
        <p:spPr>
          <a:xfrm>
            <a:off x="2217788" y="2971986"/>
            <a:ext cx="38515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 rtl="0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it-IT"/>
              <a:t>2</a:t>
            </a:r>
            <a:endParaRPr lang="it-IT" dirty="0"/>
          </a:p>
        </p:txBody>
      </p:sp>
      <p:sp>
        <p:nvSpPr>
          <p:cNvPr id="55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2217788" y="3843416"/>
            <a:ext cx="38515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 rtl="0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it-IT"/>
              <a:t>3</a:t>
            </a:r>
            <a:endParaRPr lang="it-IT" dirty="0"/>
          </a:p>
        </p:txBody>
      </p:sp>
      <p:sp>
        <p:nvSpPr>
          <p:cNvPr id="56" name="Content Placeholder 6"/>
          <p:cNvSpPr>
            <a:spLocks noGrp="1"/>
          </p:cNvSpPr>
          <p:nvPr>
            <p:ph sz="quarter" idx="38" hasCustomPrompt="1"/>
          </p:nvPr>
        </p:nvSpPr>
        <p:spPr>
          <a:xfrm>
            <a:off x="2217788" y="4708172"/>
            <a:ext cx="38515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 rtl="0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it-IT"/>
              <a:t>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98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F437B4D-811A-4C74-BD8F-3FBB34F4E3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20293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96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2552939" y="1931194"/>
            <a:ext cx="2898717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/>
          </p:nvPr>
        </p:nvSpPr>
        <p:spPr bwMode="gray">
          <a:xfrm>
            <a:off x="5754198" y="1931194"/>
            <a:ext cx="289762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8954361" y="1931194"/>
            <a:ext cx="2897623" cy="252000"/>
          </a:xfrm>
        </p:spPr>
        <p:txBody>
          <a:bodyPr lIns="0" tIns="0" rIns="0" anchor="t"/>
          <a:lstStyle>
            <a:lvl1pPr marL="0" indent="0" rtl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 rtl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2940" y="2317748"/>
            <a:ext cx="2903425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2941" y="3573970"/>
            <a:ext cx="2903425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2941" y="4830194"/>
            <a:ext cx="2903425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1931196"/>
            <a:ext cx="1916516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21" y="3305949"/>
            <a:ext cx="1916516" cy="1231942"/>
          </a:xfrm>
        </p:spPr>
        <p:txBody>
          <a:bodyPr lIns="0" tIns="0" rIns="0" bIns="0" anchor="ctr"/>
          <a:lstStyle>
            <a:lvl1pPr marL="0" indent="0" algn="l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 rtl="0">
              <a:buNone/>
              <a:defRPr b="1">
                <a:solidFill>
                  <a:schemeClr val="tx2"/>
                </a:solidFill>
              </a:defRPr>
            </a:lvl2pPr>
            <a:lvl3pPr marL="0" indent="0" algn="l" rtl="0">
              <a:buNone/>
              <a:defRPr b="1">
                <a:solidFill>
                  <a:schemeClr val="tx2"/>
                </a:solidFill>
              </a:defRPr>
            </a:lvl3pPr>
            <a:lvl4pPr marL="0" indent="0" algn="l" rtl="0">
              <a:buNone/>
              <a:defRPr b="1">
                <a:solidFill>
                  <a:schemeClr val="tx2"/>
                </a:solidFill>
              </a:defRPr>
            </a:lvl4pPr>
            <a:lvl5pPr marL="0" indent="0" algn="l" rtl="0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21" y="4680702"/>
            <a:ext cx="1916516" cy="1231942"/>
          </a:xfrm>
        </p:spPr>
        <p:txBody>
          <a:bodyPr lIns="0" tIns="0" rIns="0" bIns="0" anchor="ctr"/>
          <a:lstStyle>
            <a:lvl1pPr marL="0" indent="0" rtl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rtl="0">
              <a:buNone/>
              <a:defRPr b="1">
                <a:solidFill>
                  <a:schemeClr val="tx2"/>
                </a:solidFill>
              </a:defRPr>
            </a:lvl2pPr>
            <a:lvl3pPr marL="0" indent="0" rtl="0">
              <a:buNone/>
              <a:defRPr b="1">
                <a:solidFill>
                  <a:schemeClr val="tx2"/>
                </a:solidFill>
              </a:defRPr>
            </a:lvl3pPr>
            <a:lvl4pPr marL="0" indent="0" rtl="0">
              <a:buNone/>
              <a:defRPr b="1">
                <a:solidFill>
                  <a:schemeClr val="tx2"/>
                </a:solidFill>
              </a:defRPr>
            </a:lvl4pPr>
            <a:lvl5pPr marL="0" indent="0" rtl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8" name="Straight Connector 27"/>
          <p:cNvCxnSpPr/>
          <p:nvPr userDrawn="1"/>
        </p:nvCxnSpPr>
        <p:spPr bwMode="gray">
          <a:xfrm>
            <a:off x="2552940" y="2238607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2550027" y="3487659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 bwMode="gray">
          <a:xfrm>
            <a:off x="2550027" y="4743881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 bwMode="gray">
          <a:xfrm>
            <a:off x="5753651" y="2238607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 bwMode="gray">
          <a:xfrm>
            <a:off x="5752194" y="3487659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 bwMode="gray">
          <a:xfrm>
            <a:off x="5752194" y="4743881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 bwMode="gray">
          <a:xfrm>
            <a:off x="8954361" y="2238607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954361" y="3487659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954361" y="4743881"/>
            <a:ext cx="2897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5756551" y="2317748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4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5756552" y="3573970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5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5756552" y="4830194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6" name="Content Placeholder 3"/>
          <p:cNvSpPr>
            <a:spLocks noGrp="1"/>
          </p:cNvSpPr>
          <p:nvPr>
            <p:ph sz="quarter" idx="32"/>
          </p:nvPr>
        </p:nvSpPr>
        <p:spPr bwMode="gray">
          <a:xfrm>
            <a:off x="8954361" y="2317748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7" name="Content Placeholder 3"/>
          <p:cNvSpPr>
            <a:spLocks noGrp="1"/>
          </p:cNvSpPr>
          <p:nvPr>
            <p:ph sz="quarter" idx="33"/>
          </p:nvPr>
        </p:nvSpPr>
        <p:spPr bwMode="gray">
          <a:xfrm>
            <a:off x="8954361" y="3573970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34"/>
          </p:nvPr>
        </p:nvSpPr>
        <p:spPr bwMode="gray">
          <a:xfrm>
            <a:off x="8954361" y="4830194"/>
            <a:ext cx="2897623" cy="10836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5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61D1DE91-E2DE-4375-B4FF-ECFCEDDDCBE0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6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7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4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5" y="1085213"/>
            <a:ext cx="11519396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740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: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60B6329-813D-4D1D-8C65-E5A26D4FA4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4358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99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21" y="1931945"/>
            <a:ext cx="3642726" cy="360000"/>
          </a:xfrm>
          <a:prstGeom prst="homePlate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240" y="1931945"/>
            <a:ext cx="3642726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09258" y="1931945"/>
            <a:ext cx="3642726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 rtl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 rtl="0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00C3FEDD-2DA3-4289-9B1F-96211D1B5114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21" y="2402146"/>
            <a:ext cx="3642726" cy="35112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240" y="2402146"/>
            <a:ext cx="3642726" cy="35112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09258" y="2402146"/>
            <a:ext cx="3642726" cy="3511294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4123593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8061613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7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99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E30E00F-6FB9-482A-A86A-9B2AB094E9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2505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01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 bwMode="gray">
          <a:xfrm>
            <a:off x="2" y="0"/>
            <a:ext cx="12190413" cy="6858000"/>
          </a:xfrm>
          <a:custGeom>
            <a:avLst/>
            <a:gdLst>
              <a:gd name="connsiteX0" fmla="*/ 334746 w 12192000"/>
              <a:gd name="connsiteY0" fmla="*/ 530044 h 6858000"/>
              <a:gd name="connsiteX1" fmla="*/ 334746 w 12192000"/>
              <a:gd name="connsiteY1" fmla="*/ 558844 h 6858000"/>
              <a:gd name="connsiteX2" fmla="*/ 561546 w 12192000"/>
              <a:gd name="connsiteY2" fmla="*/ 558844 h 6858000"/>
              <a:gd name="connsiteX3" fmla="*/ 561546 w 12192000"/>
              <a:gd name="connsiteY3" fmla="*/ 5300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34746" y="530044"/>
                </a:moveTo>
                <a:lnTo>
                  <a:pt x="334746" y="558844"/>
                </a:lnTo>
                <a:lnTo>
                  <a:pt x="561546" y="558844"/>
                </a:lnTo>
                <a:lnTo>
                  <a:pt x="561546" y="5300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r>
              <a:rPr lang="it-IT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2323" y="622788"/>
            <a:ext cx="11519398" cy="396000"/>
          </a:xfrm>
        </p:spPr>
        <p:txBody>
          <a:bodyPr vert="horz"/>
          <a:lstStyle>
            <a:lvl1pPr rtl="0">
              <a:defRPr sz="1800"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A1F808C0-290B-4263-8A52-B569B4875133}" type="datetime4">
              <a:rPr lang="it-IT" smtClean="0"/>
              <a:pPr/>
              <a:t>13 aprile 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it-IT"/>
              <a:t>Slide </a:t>
            </a:r>
            <a:fld id="{619F89D8-7AE3-494A-97F3-03D68086963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42183" y="447781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1800" b="1">
                <a:solidFill>
                  <a:srgbClr val="FF0000"/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335782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1280304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1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A1F808C0-290B-4263-8A52-B569B4875133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9pPr rtl="0">
              <a:defRPr/>
            </a:lvl9pPr>
          </a:lstStyle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24" y="1085213"/>
            <a:ext cx="11519398" cy="504000"/>
          </a:xfrm>
        </p:spPr>
        <p:txBody>
          <a:bodyPr lIns="0" tIns="0" rIns="0" bIns="0"/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903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: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D7CC7DE-B177-4553-B59A-D840EB3AF6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8241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03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70479A72-920A-415B-8469-E7772A79C549}" type="datetime4">
              <a:rPr lang="it-IT" smtClean="0"/>
              <a:pPr/>
              <a:t>13 aprile 2021</a:t>
            </a:fld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it-IT"/>
              <a:t>Slide </a:t>
            </a:r>
            <a:fld id="{619F89D8-7AE3-494A-97F3-03D68086963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Picture 1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37" y="2793574"/>
            <a:ext cx="3296347" cy="126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3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382592E-FE70-4CEA-8BA3-D485609D9D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3595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06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369944" y="1816572"/>
            <a:ext cx="11442228" cy="4096799"/>
          </a:xfrm>
        </p:spPr>
        <p:txBody>
          <a:bodyPr/>
          <a:lstStyle>
            <a:lvl1pPr rtl="0">
              <a:spcBef>
                <a:spcPts val="900"/>
              </a:spcBef>
              <a:defRPr sz="2000"/>
            </a:lvl1pPr>
            <a:lvl2pPr marL="0" indent="0" rtl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00" indent="-252000" rtl="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3pPr>
            <a:lvl4pPr marL="252000" indent="-252000" rtl="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4pPr>
            <a:lvl5pPr marL="252000" indent="-252000" rtl="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5pPr>
            <a:lvl6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6pPr>
            <a:lvl7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7pPr>
            <a:lvl8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8pPr>
            <a:lvl9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280487-8E79-4605-9B2A-B74134006A96}" type="datetime4">
              <a:rPr lang="it-IT" smtClean="0">
                <a:solidFill>
                  <a:srgbClr val="A0A0A0"/>
                </a:solidFill>
              </a:rPr>
              <a:pPr/>
              <a:t>13 aprile 2021</a:t>
            </a:fld>
            <a:endParaRPr lang="it-IT">
              <a:solidFill>
                <a:srgbClr val="A0A0A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A0A0A0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0A0A0"/>
                </a:solidFill>
              </a:rPr>
              <a:pPr/>
              <a:t>‹#›</a:t>
            </a:fld>
            <a:endParaRPr lang="it-IT">
              <a:solidFill>
                <a:srgbClr val="A0A0A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it-IT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530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489D3D5-2F2D-4A28-B326-9779DB2656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1736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50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968244" y="1592265"/>
            <a:ext cx="4027493" cy="2232025"/>
          </a:xfrm>
        </p:spPr>
        <p:txBody>
          <a:bodyPr vert="horz" wrap="square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5" name="Inhaltsplatzhalter 3"/>
          <p:cNvSpPr>
            <a:spLocks noGrp="1"/>
          </p:cNvSpPr>
          <p:nvPr>
            <p:ph sz="half" idx="10" hasCustomPrompt="1"/>
          </p:nvPr>
        </p:nvSpPr>
        <p:spPr>
          <a:xfrm>
            <a:off x="1968245" y="3968751"/>
            <a:ext cx="8253925" cy="2232025"/>
          </a:xfrm>
        </p:spPr>
        <p:txBody>
          <a:bodyPr wrap="square">
            <a:noAutofit/>
          </a:bodyPr>
          <a:lstStyle>
            <a:lvl1pPr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1" hasCustomPrompt="1"/>
          </p:nvPr>
        </p:nvSpPr>
        <p:spPr>
          <a:xfrm>
            <a:off x="6190447" y="1592265"/>
            <a:ext cx="4031724" cy="2232025"/>
          </a:xfrm>
        </p:spPr>
        <p:txBody>
          <a:bodyPr vert="horz" wrap="square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7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wrap="square"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1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3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9CD699F-062F-44F9-AC83-D2036C9F2A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6998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52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968244" y="1592264"/>
            <a:ext cx="263485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0" hasCustomPrompt="1"/>
          </p:nvPr>
        </p:nvSpPr>
        <p:spPr>
          <a:xfrm>
            <a:off x="1968245" y="3968750"/>
            <a:ext cx="8253925" cy="2232024"/>
          </a:xfrm>
        </p:spPr>
        <p:txBody>
          <a:bodyPr>
            <a:noAutofit/>
          </a:bodyPr>
          <a:lstStyle>
            <a:lvl1pPr rtl="0">
              <a:defRPr sz="1800"/>
            </a:lvl1pPr>
            <a:lvl2pPr rtl="0">
              <a:defRPr sz="1800"/>
            </a:lvl2pPr>
            <a:lvl3pPr rtl="0">
              <a:defRPr sz="1600"/>
            </a:lvl3pPr>
            <a:lvl4pPr rtl="0">
              <a:defRPr sz="1400"/>
            </a:lvl4pPr>
            <a:lvl5pPr rtl="0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Textmasterformat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17" name="Inhaltsplatzhalter 3"/>
          <p:cNvSpPr>
            <a:spLocks noGrp="1"/>
          </p:cNvSpPr>
          <p:nvPr>
            <p:ph sz="half" idx="11" hasCustomPrompt="1"/>
          </p:nvPr>
        </p:nvSpPr>
        <p:spPr>
          <a:xfrm>
            <a:off x="4777778" y="1592265"/>
            <a:ext cx="263485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12" hasCustomPrompt="1"/>
          </p:nvPr>
        </p:nvSpPr>
        <p:spPr>
          <a:xfrm>
            <a:off x="7587312" y="1592264"/>
            <a:ext cx="2634857" cy="2232025"/>
          </a:xfrm>
        </p:spPr>
        <p:txBody>
          <a:bodyPr vert="horz" lIns="0" tIns="0" rIns="0" bIns="0" rtlCol="0">
            <a:noAutofit/>
          </a:bodyPr>
          <a:lstStyle>
            <a:lvl1pPr rtl="0">
              <a:defRPr lang="de-DE" dirty="0" smtClean="0"/>
            </a:lvl1pPr>
          </a:lstStyle>
          <a:p>
            <a:pPr lvl="0"/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87831" y="1592263"/>
            <a:ext cx="148782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it-IT"/>
              <a:t>Textmasterformat bearbeiten</a:t>
            </a:r>
            <a:endParaRPr lang="it-IT" dirty="0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0413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/>
              <a:t>Titelmasterformat durch Klicken bearbeiten</a:t>
            </a:r>
            <a:endParaRPr lang="it-IT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694801"/>
            <a:ext cx="12190413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70" lvl="0" indent="-179370" algn="l" defTabSz="914309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it-IT"/>
              <a:t>Formatvorlage des Untertitelmasters durch Klicken bearbeiten</a:t>
            </a:r>
            <a:endParaRPr lang="it-IT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0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66.xml"/><Relationship Id="rId47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7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4.xml"/><Relationship Id="rId45" Type="http://schemas.openxmlformats.org/officeDocument/2006/relationships/slideLayout" Target="../slideLayouts/slideLayout69.xml"/><Relationship Id="rId53" Type="http://schemas.openxmlformats.org/officeDocument/2006/relationships/slideLayout" Target="../slideLayouts/slideLayout77.xml"/><Relationship Id="rId58" Type="http://schemas.openxmlformats.org/officeDocument/2006/relationships/tags" Target="../tags/tag28.xml"/><Relationship Id="rId5" Type="http://schemas.openxmlformats.org/officeDocument/2006/relationships/slideLayout" Target="../slideLayouts/slideLayout29.xml"/><Relationship Id="rId61" Type="http://schemas.openxmlformats.org/officeDocument/2006/relationships/image" Target="../media/image8.png"/><Relationship Id="rId1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67.xml"/><Relationship Id="rId48" Type="http://schemas.openxmlformats.org/officeDocument/2006/relationships/slideLayout" Target="../slideLayouts/slideLayout72.xml"/><Relationship Id="rId56" Type="http://schemas.openxmlformats.org/officeDocument/2006/relationships/vmlDrawing" Target="../drawings/vmlDrawing26.vml"/><Relationship Id="rId8" Type="http://schemas.openxmlformats.org/officeDocument/2006/relationships/slideLayout" Target="../slideLayouts/slideLayout32.xml"/><Relationship Id="rId51" Type="http://schemas.openxmlformats.org/officeDocument/2006/relationships/slideLayout" Target="../slideLayouts/slideLayout75.xml"/><Relationship Id="rId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70.xml"/><Relationship Id="rId59" Type="http://schemas.openxmlformats.org/officeDocument/2006/relationships/oleObject" Target="../embeddings/oleObject26.bin"/><Relationship Id="rId20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78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73.xml"/><Relationship Id="rId57" Type="http://schemas.openxmlformats.org/officeDocument/2006/relationships/tags" Target="../tags/tag27.xml"/><Relationship Id="rId10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76.xml"/><Relationship Id="rId60" Type="http://schemas.openxmlformats.org/officeDocument/2006/relationships/image" Target="../media/image7.emf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676694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260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87830" y="6200776"/>
            <a:ext cx="1680413" cy="657224"/>
          </a:xfrm>
          <a:prstGeom prst="rect">
            <a:avLst/>
          </a:prstGeom>
        </p:spPr>
        <p:txBody>
          <a:bodyPr vert="horz" lIns="0" tIns="0" rIns="0" bIns="288000" rtlCol="0" anchor="b" anchorCtr="0"/>
          <a:lstStyle>
            <a:lvl1pPr marL="0" algn="l" defTabSz="914309" rtl="0" eaLnBrk="1" latinLnBrk="0" hangingPunct="1">
              <a:defRPr lang="de-DE" sz="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1127462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it-I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68244" y="1592264"/>
            <a:ext cx="8253926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/>
              <a:t>Textmasterformate durch Klicken bearbeiten</a:t>
            </a:r>
          </a:p>
          <a:p>
            <a:pPr lvl="1"/>
            <a:r>
              <a:rPr lang="it-IT"/>
              <a:t>Zweite Ebene</a:t>
            </a:r>
          </a:p>
          <a:p>
            <a:pPr lvl="2"/>
            <a:r>
              <a:rPr lang="it-IT"/>
              <a:t>Dritte Ebene</a:t>
            </a:r>
          </a:p>
          <a:p>
            <a:pPr lvl="3"/>
            <a:r>
              <a:rPr lang="it-IT"/>
              <a:t>Vierte Ebene</a:t>
            </a:r>
          </a:p>
          <a:p>
            <a:pPr lvl="4"/>
            <a:r>
              <a:rPr lang="it-IT"/>
              <a:t>Fünfte Ebene</a:t>
            </a:r>
            <a:endParaRPr lang="it-I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277221" y="6568156"/>
            <a:ext cx="959875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309" rtl="0" eaLnBrk="1" latinLnBrk="0" hangingPunct="1">
              <a:def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1247839" y="6569120"/>
            <a:ext cx="597947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309" rtl="0" eaLnBrk="1" latinLnBrk="0" hangingPunct="1">
              <a:def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it-IT">
                <a:solidFill>
                  <a:srgbClr val="000000"/>
                </a:solidFill>
              </a:rPr>
              <a:t>| Slide </a:t>
            </a:r>
            <a:fld id="{CF363E95-653D-48D7-8EB0-A81FED805B5F}" type="slidenum">
              <a:rPr lang="it-IT" smtClean="0">
                <a:solidFill>
                  <a:srgbClr val="000000"/>
                </a:solidFill>
              </a:rPr>
              <a:pPr/>
              <a:t>‹#›</a:t>
            </a:fld>
            <a:endParaRPr lang="it-IT">
              <a:solidFill>
                <a:srgbClr val="000000"/>
              </a:solidFill>
            </a:endParaRPr>
          </a:p>
        </p:txBody>
      </p:sp>
      <p:pic>
        <p:nvPicPr>
          <p:cNvPr id="9" name="Picture 3" descr="ABB2logo RGB"/>
          <p:cNvPicPr>
            <a:picLocks noChangeAspect="1" noChangeArrowheads="1"/>
          </p:cNvPicPr>
          <p:nvPr/>
        </p:nvPicPr>
        <p:blipFill>
          <a:blip r:embed="rId30"/>
          <a:srcRect l="62511"/>
          <a:stretch>
            <a:fillRect/>
          </a:stretch>
        </p:blipFill>
        <p:spPr bwMode="auto">
          <a:xfrm>
            <a:off x="10990421" y="6392863"/>
            <a:ext cx="8973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911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4" r:id="rId23"/>
    <p:sldLayoutId id="2147483695" r:id="rId24"/>
  </p:sldLayoutIdLst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70" indent="-179370" algn="l" defTabSz="914309" rtl="0" eaLnBrk="1" latinLnBrk="0" hangingPunct="1">
        <a:spcBef>
          <a:spcPts val="1100"/>
        </a:spcBef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946" indent="-179982" algn="l" defTabSz="914309" rtl="0" eaLnBrk="1" latinLnBrk="0" hangingPunct="1">
        <a:spcBef>
          <a:spcPts val="1100"/>
        </a:spcBef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99910" indent="-179982" algn="l" defTabSz="914309" rtl="0" eaLnBrk="1" latinLnBrk="0" hangingPunct="1">
        <a:spcBef>
          <a:spcPts val="1100"/>
        </a:spcBef>
        <a:buClr>
          <a:schemeClr val="tx2"/>
        </a:buClr>
        <a:buSzPct val="7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59874" marR="0" indent="-179982" algn="l" defTabSz="914309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309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349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2717379146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11" name="think-cell Slide" r:id="rId59" imgW="270" imgH="270" progId="TCLayout.ActiveDocument.1">
                  <p:embed/>
                </p:oleObj>
              </mc:Choice>
              <mc:Fallback>
                <p:oleObj name="think-cell Slide" r:id="rId5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 userDrawn="1">
            <p:custDataLst>
              <p:tags r:id="rId58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it-IT" sz="2400" b="1" i="0" baseline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  <a:sym typeface="ABBvoice" panose="020D0603020503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3221" y="682313"/>
            <a:ext cx="11518500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it-IT"/>
              <a:t>Click to edit Master title style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499457" y="6298397"/>
            <a:ext cx="8489145" cy="50007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it-IT">
              <a:solidFill>
                <a:srgbClr val="A9A9A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32324" y="6489341"/>
            <a:ext cx="1162800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B2016A11-4950-4F3F-938B-45DEE5F72969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3221" y="1931194"/>
            <a:ext cx="11518500" cy="3982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/>
              <a:t>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797880" y="6488733"/>
            <a:ext cx="676800" cy="11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‹#›</a:t>
            </a:fld>
            <a:endParaRPr lang="it-IT">
              <a:solidFill>
                <a:srgbClr val="A9A9A9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gray">
          <a:xfrm>
            <a:off x="335534" y="6094413"/>
            <a:ext cx="115185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 bwMode="gray">
          <a:xfrm>
            <a:off x="334227" y="6327549"/>
            <a:ext cx="337902" cy="88364"/>
            <a:chOff x="61913" y="5218113"/>
            <a:chExt cx="3138487" cy="820737"/>
          </a:xfrm>
          <a:solidFill>
            <a:schemeClr val="accent3"/>
          </a:solidFill>
        </p:grpSpPr>
        <p:sp>
          <p:nvSpPr>
            <p:cNvPr id="69" name="Freeform 16"/>
            <p:cNvSpPr>
              <a:spLocks noEditPoints="1"/>
            </p:cNvSpPr>
            <p:nvPr userDrawn="1"/>
          </p:nvSpPr>
          <p:spPr bwMode="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  <p:sp>
          <p:nvSpPr>
            <p:cNvPr id="70" name="Freeform 17"/>
            <p:cNvSpPr>
              <a:spLocks noEditPoints="1"/>
            </p:cNvSpPr>
            <p:nvPr userDrawn="1"/>
          </p:nvSpPr>
          <p:spPr bwMode="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  <p:sp>
          <p:nvSpPr>
            <p:cNvPr id="71" name="Freeform 18"/>
            <p:cNvSpPr>
              <a:spLocks noEditPoints="1"/>
            </p:cNvSpPr>
            <p:nvPr userDrawn="1"/>
          </p:nvSpPr>
          <p:spPr bwMode="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  <p:sp>
          <p:nvSpPr>
            <p:cNvPr id="72" name="Freeform 19"/>
            <p:cNvSpPr>
              <a:spLocks noEditPoints="1"/>
            </p:cNvSpPr>
            <p:nvPr userDrawn="1"/>
          </p:nvSpPr>
          <p:spPr bwMode="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sz="1800">
                <a:solidFill>
                  <a:srgbClr val="000000"/>
                </a:solidFill>
              </a:endParaRPr>
            </a:p>
          </p:txBody>
        </p:sp>
      </p:grpSp>
      <p:cxnSp>
        <p:nvCxnSpPr>
          <p:cNvPr id="73" name="Straight Connector 72"/>
          <p:cNvCxnSpPr/>
          <p:nvPr/>
        </p:nvCxnSpPr>
        <p:spPr bwMode="gray">
          <a:xfrm>
            <a:off x="1692634" y="6472544"/>
            <a:ext cx="0" cy="13246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 bwMode="gray">
          <a:xfrm>
            <a:off x="242183" y="426352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it-IT" sz="2400" b="1">
                <a:solidFill>
                  <a:srgbClr val="FF000F"/>
                </a:solidFill>
              </a:rPr>
              <a:t>—</a:t>
            </a:r>
          </a:p>
        </p:txBody>
      </p:sp>
      <p:pic>
        <p:nvPicPr>
          <p:cNvPr id="16" name="Picture 19"/>
          <p:cNvPicPr>
            <a:picLocks noChangeAspect="1" noChangeArrowheads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187" y="6393977"/>
            <a:ext cx="507534" cy="19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8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  <p:sldLayoutId id="2147483962" r:id="rId24"/>
    <p:sldLayoutId id="2147483963" r:id="rId25"/>
    <p:sldLayoutId id="2147483964" r:id="rId26"/>
    <p:sldLayoutId id="2147483965" r:id="rId27"/>
    <p:sldLayoutId id="2147483966" r:id="rId28"/>
    <p:sldLayoutId id="2147483967" r:id="rId29"/>
    <p:sldLayoutId id="2147483968" r:id="rId30"/>
    <p:sldLayoutId id="2147483969" r:id="rId31"/>
    <p:sldLayoutId id="2147483970" r:id="rId32"/>
    <p:sldLayoutId id="2147483971" r:id="rId33"/>
    <p:sldLayoutId id="2147483972" r:id="rId34"/>
    <p:sldLayoutId id="2147483973" r:id="rId35"/>
    <p:sldLayoutId id="2147483974" r:id="rId36"/>
    <p:sldLayoutId id="2147483975" r:id="rId37"/>
    <p:sldLayoutId id="2147483976" r:id="rId38"/>
    <p:sldLayoutId id="2147483977" r:id="rId39"/>
    <p:sldLayoutId id="2147483978" r:id="rId40"/>
    <p:sldLayoutId id="2147483979" r:id="rId41"/>
    <p:sldLayoutId id="2147483980" r:id="rId42"/>
    <p:sldLayoutId id="2147483981" r:id="rId43"/>
    <p:sldLayoutId id="2147483982" r:id="rId44"/>
    <p:sldLayoutId id="2147483983" r:id="rId45"/>
    <p:sldLayoutId id="2147483984" r:id="rId46"/>
    <p:sldLayoutId id="2147483985" r:id="rId47"/>
    <p:sldLayoutId id="2147483986" r:id="rId48"/>
    <p:sldLayoutId id="2147483987" r:id="rId49"/>
    <p:sldLayoutId id="2147483988" r:id="rId50"/>
    <p:sldLayoutId id="2147483989" r:id="rId51"/>
    <p:sldLayoutId id="2147483990" r:id="rId52"/>
    <p:sldLayoutId id="2147483991" r:id="rId53"/>
    <p:sldLayoutId id="2147484628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600"/>
        </a:spcBef>
        <a:buFont typeface="ABBvoiceOff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8">
          <p15:clr>
            <a:srgbClr val="F26B43"/>
          </p15:clr>
        </p15:guide>
        <p15:guide id="2" pos="7469">
          <p15:clr>
            <a:srgbClr val="F26B43"/>
          </p15:clr>
        </p15:guide>
        <p15:guide id="3" pos="212">
          <p15:clr>
            <a:srgbClr val="F26B43"/>
          </p15:clr>
        </p15:guide>
        <p15:guide id="4" orient="horz" pos="3726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83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9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3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93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3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9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96.xml"/><Relationship Id="rId7" Type="http://schemas.openxmlformats.org/officeDocument/2006/relationships/image" Target="../media/image39.png"/><Relationship Id="rId2" Type="http://schemas.openxmlformats.org/officeDocument/2006/relationships/tags" Target="../tags/tag95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3.bin"/><Relationship Id="rId4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sv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25.png"/><Relationship Id="rId12" Type="http://schemas.openxmlformats.org/officeDocument/2006/relationships/image" Target="../media/image43.png"/><Relationship Id="rId2" Type="http://schemas.openxmlformats.org/officeDocument/2006/relationships/tags" Target="../tags/tag97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24.png"/><Relationship Id="rId11" Type="http://schemas.microsoft.com/office/2007/relationships/hdphoto" Target="../media/hdphoto2.wdp"/><Relationship Id="rId5" Type="http://schemas.openxmlformats.org/officeDocument/2006/relationships/image" Target="../media/image3.emf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41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47.png"/><Relationship Id="rId2" Type="http://schemas.openxmlformats.org/officeDocument/2006/relationships/tags" Target="../tags/tag98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4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49.png"/><Relationship Id="rId2" Type="http://schemas.openxmlformats.org/officeDocument/2006/relationships/tags" Target="../tags/tag99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4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51.png"/><Relationship Id="rId2" Type="http://schemas.openxmlformats.org/officeDocument/2006/relationships/tags" Target="../tags/tag100.xml"/><Relationship Id="rId1" Type="http://schemas.openxmlformats.org/officeDocument/2006/relationships/vmlDrawing" Target="../drawings/vmlDrawing97.vml"/><Relationship Id="rId6" Type="http://schemas.openxmlformats.org/officeDocument/2006/relationships/hyperlink" Target="https://github.com/szambetti/Data-science-Master-UNIMIB/tree/master/Final%20project" TargetMode="Externa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13.png"/><Relationship Id="rId2" Type="http://schemas.openxmlformats.org/officeDocument/2006/relationships/tags" Target="../tags/tag87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tags" Target="../tags/tag88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image" Target="../media/image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oleObject" Target="../embeddings/oleObject86.bin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29.png"/><Relationship Id="rId2" Type="http://schemas.openxmlformats.org/officeDocument/2006/relationships/tags" Target="../tags/tag89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2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33.png"/><Relationship Id="rId2" Type="http://schemas.openxmlformats.org/officeDocument/2006/relationships/tags" Target="../tags/tag90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3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91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3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BB2E3358-087B-4C41-A761-743BC3B28E7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13895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28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F45FF47F-F00B-4A6F-8EB0-FA77CB4B0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it-IT" dirty="0"/>
              <a:t>Simone Zambetti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E9DF55C-298E-4192-BFFB-CFEA8EA48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project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4F506-AF89-4A5F-85F0-FADAB6D4E36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89700"/>
            <a:ext cx="1163638" cy="117475"/>
          </a:xfrm>
        </p:spPr>
        <p:txBody>
          <a:bodyPr/>
          <a:lstStyle/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C2335D3-FD70-4420-B297-849838568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6274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32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449753-FCAA-4F9C-B014-9048637472C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2325" y="1680754"/>
            <a:ext cx="4518350" cy="4232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dashboard è stata rilasciata a circa 400 utenti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limitare l’accesso per i singoli utenti a livello di business </a:t>
            </a:r>
            <a:r>
              <a:rPr lang="it-IT" dirty="0" err="1"/>
              <a:t>unit</a:t>
            </a:r>
            <a:r>
              <a:rPr lang="it-IT" dirty="0"/>
              <a:t> / regione, è stato creato un ruolo di default che filtra sulle tabelle di dimensione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questo modo, gli utenti non hanno accesso a regioni o business </a:t>
            </a:r>
            <a:r>
              <a:rPr lang="it-IT" dirty="0" err="1"/>
              <a:t>unit</a:t>
            </a:r>
            <a:r>
              <a:rPr lang="it-IT" dirty="0"/>
              <a:t> diverse a quelle di appartenenza.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Alcuni utenti hanno comunque accesso a livello globale.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3A683-9F38-4283-B1D1-30F9B608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access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9F2FA-C476-4875-A73F-937548D734C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34C16-077D-4893-A0D0-080E0BEFA2C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6345E-71C2-41E1-B69D-863A634402A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10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EF2DCB9-09EB-4A0C-ADBB-CC8AB1CF925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Limitazione accesso utenti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261DFF-658B-4854-B532-15BCA3F6C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216" y="1680754"/>
            <a:ext cx="6620872" cy="3951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03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46D099C-A903-4CC5-B689-7F1D139E6C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741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25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17B4562-D2C6-4289-873B-137F0582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Conclusioni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FF4A5-AAF2-4044-A07E-C1323E088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8"/>
            <a:r>
              <a:rPr lang="it-IT" dirty="0">
                <a:solidFill>
                  <a:srgbClr val="A9A9A9"/>
                </a:solidFill>
              </a:rPr>
              <a:t>* Il report è semplicemente una modifica estetica del report «</a:t>
            </a:r>
            <a:r>
              <a:rPr lang="it-IT" dirty="0" err="1">
                <a:solidFill>
                  <a:srgbClr val="A9A9A9"/>
                </a:solidFill>
              </a:rPr>
              <a:t>usage</a:t>
            </a:r>
            <a:r>
              <a:rPr lang="it-IT" dirty="0">
                <a:solidFill>
                  <a:srgbClr val="A9A9A9"/>
                </a:solidFill>
              </a:rPr>
              <a:t> </a:t>
            </a:r>
            <a:r>
              <a:rPr lang="it-IT" dirty="0" err="1">
                <a:solidFill>
                  <a:srgbClr val="A9A9A9"/>
                </a:solidFill>
              </a:rPr>
              <a:t>metrics</a:t>
            </a:r>
            <a:r>
              <a:rPr lang="it-IT" dirty="0">
                <a:solidFill>
                  <a:srgbClr val="A9A9A9"/>
                </a:solidFill>
              </a:rPr>
              <a:t>» </a:t>
            </a:r>
            <a:r>
              <a:rPr lang="it-IT" dirty="0" err="1">
                <a:solidFill>
                  <a:srgbClr val="A9A9A9"/>
                </a:solidFill>
              </a:rPr>
              <a:t>builin</a:t>
            </a:r>
            <a:r>
              <a:rPr lang="it-IT" dirty="0">
                <a:solidFill>
                  <a:srgbClr val="A9A9A9"/>
                </a:solidFill>
              </a:rPr>
              <a:t> in </a:t>
            </a:r>
            <a:r>
              <a:rPr lang="it-IT" dirty="0" err="1">
                <a:solidFill>
                  <a:srgbClr val="A9A9A9"/>
                </a:solidFill>
              </a:rPr>
              <a:t>powerbi</a:t>
            </a:r>
            <a:r>
              <a:rPr lang="it-IT" dirty="0">
                <a:solidFill>
                  <a:srgbClr val="A9A9A9"/>
                </a:solidFill>
              </a:rPr>
              <a:t> service, purtroppo non scaricabile.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2AE15-EAA9-47C1-9C4F-3387826844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40D90-ACDB-4C2B-AE58-1B3F6DE0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11</a:t>
            </a:fld>
            <a:endParaRPr lang="it-IT" dirty="0">
              <a:solidFill>
                <a:srgbClr val="A9A9A9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9E0215-4B2A-4FB2-9D0E-6356363A1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Risultati e takeaways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CEEFD8-E827-46C2-B7FC-CB12A7B6C9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Next steps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69AC0E-A9CB-4E57-8053-F1CF6F6D213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tutti i dati </a:t>
            </a:r>
            <a:r>
              <a:rPr lang="it-IT" dirty="0" err="1"/>
              <a:t>ingested</a:t>
            </a:r>
            <a:r>
              <a:rPr lang="it-IT" dirty="0"/>
              <a:t> in </a:t>
            </a:r>
            <a:r>
              <a:rPr lang="it-IT" dirty="0" err="1"/>
              <a:t>snowflake</a:t>
            </a:r>
            <a:r>
              <a:rPr lang="it-IT" dirty="0"/>
              <a:t> sono stati utilizzati per la realizzazione della dashboard.</a:t>
            </a:r>
          </a:p>
          <a:p>
            <a:pPr marL="645750" lvl="2" indent="-285750">
              <a:buFont typeface="Wingdings" panose="05000000000000000000" pitchFamily="2" charset="2"/>
              <a:buChar char="Ø"/>
            </a:pPr>
            <a:r>
              <a:rPr lang="it-IT" dirty="0"/>
              <a:t>Action: aumentare la mole di dati </a:t>
            </a:r>
            <a:r>
              <a:rPr lang="it-IT" dirty="0" err="1"/>
              <a:t>ingested</a:t>
            </a:r>
            <a:r>
              <a:rPr lang="it-IT" dirty="0"/>
              <a:t> da </a:t>
            </a:r>
            <a:r>
              <a:rPr lang="it-IT" dirty="0" err="1"/>
              <a:t>PowerBI</a:t>
            </a:r>
            <a:r>
              <a:rPr lang="it-IT" dirty="0"/>
              <a:t> utilizzando «</a:t>
            </a:r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refresh</a:t>
            </a:r>
            <a:r>
              <a:rPr lang="it-IT" dirty="0"/>
              <a:t>» per visualizzare i dati fino a livello di singolo codice prodotto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Migrare le «mappature» in </a:t>
            </a:r>
            <a:r>
              <a:rPr lang="it-IT" dirty="0" err="1"/>
              <a:t>sharepoint</a:t>
            </a:r>
            <a:r>
              <a:rPr lang="it-IT" dirty="0"/>
              <a:t> su blob e renderle disponibile in </a:t>
            </a:r>
            <a:r>
              <a:rPr lang="it-IT" dirty="0" err="1"/>
              <a:t>snowflake</a:t>
            </a:r>
            <a:r>
              <a:rPr lang="it-IT" dirty="0"/>
              <a:t> per altri progetti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target è CPM per capire «cosa è successo e sta accedendo», in futuro si può prevedere l’integrazione nella stessa dashboard del forecasting POC, che vedremo nella prossima sezione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100711-1358-41E6-9A3F-790A4E61A7B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dashboard è stata un successo, con 400+ utenti nella </a:t>
            </a:r>
            <a:r>
              <a:rPr lang="it-IT" dirty="0" err="1"/>
              <a:t>distribution</a:t>
            </a:r>
            <a:r>
              <a:rPr lang="it-IT" dirty="0"/>
              <a:t> list e di questi più di 300 sono attivi. Per questo una piccola dashboard per tracciare lo </a:t>
            </a:r>
            <a:r>
              <a:rPr lang="it-IT" dirty="0" err="1"/>
              <a:t>usage</a:t>
            </a:r>
            <a:r>
              <a:rPr lang="it-IT" dirty="0"/>
              <a:t> è stata creata in </a:t>
            </a:r>
            <a:r>
              <a:rPr lang="it-IT" dirty="0" err="1"/>
              <a:t>powerbi</a:t>
            </a:r>
            <a:r>
              <a:rPr lang="it-IT" dirty="0"/>
              <a:t> service* (come per </a:t>
            </a:r>
            <a:r>
              <a:rPr lang="it-IT" dirty="0" err="1"/>
              <a:t>screenshot</a:t>
            </a:r>
            <a:r>
              <a:rPr lang="it-IT" dirty="0"/>
              <a:t> sottostante). Al momento è la 13esima dashboard più utilizzata in ABB.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Ci sono stati alcuni problemi con la stabilità del server di </a:t>
            </a:r>
            <a:r>
              <a:rPr lang="it-IT" dirty="0" err="1"/>
              <a:t>attunity</a:t>
            </a:r>
            <a:r>
              <a:rPr lang="it-IT" dirty="0"/>
              <a:t> e SSIS che poi sono stati stabilizzati con l’aiuto di sviluppatori senior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20F7B3C-A79D-4EFF-93C5-6B411B361DE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Risultati, takeaways e </a:t>
            </a:r>
            <a:r>
              <a:rPr lang="it-IT" dirty="0" err="1"/>
              <a:t>next</a:t>
            </a:r>
            <a:r>
              <a:rPr lang="it-IT" dirty="0"/>
              <a:t> steps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4F86BC-F016-44E7-B6ED-895EF74B0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124" y="4160995"/>
            <a:ext cx="3410944" cy="1885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4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8A02894-4736-4113-8B41-E4C6391A39A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9882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27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AC0CF8D-6D3D-4161-89A4-3F0991B3B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it-IT" dirty="0"/>
              <a:t>Advanced </a:t>
            </a:r>
            <a:r>
              <a:rPr lang="it-IT" dirty="0" err="1"/>
              <a:t>analytics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77E34-3654-4150-8B40-182D2FD9B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POC forecast</a:t>
            </a:r>
          </a:p>
        </p:txBody>
      </p:sp>
    </p:spTree>
    <p:extLst>
      <p:ext uri="{BB962C8B-B14F-4D97-AF65-F5344CB8AC3E}">
        <p14:creationId xmlns:p14="http://schemas.microsoft.com/office/powerpoint/2010/main" val="20572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16ACD0B3-582A-40F4-89AC-C3722827443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9817093"/>
              </p:ext>
            </p:extLst>
          </p:nvPr>
        </p:nvGraphicFramePr>
        <p:xfrm>
          <a:off x="1587" y="2034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345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16ACD0B3-582A-40F4-89AC-C37228274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7" y="2034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CE566DFA-9B2F-440C-9AB3-5ACE0A6B6227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0" y="447"/>
            <a:ext cx="158729" cy="1587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it-IT" sz="2400" b="1" dirty="0" err="1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  <a:sym typeface="ABBvoice" panose="020D060302050302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16032D-5A0B-478A-9DE3-6EFB9EDE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ABB </a:t>
            </a:r>
            <a:r>
              <a:rPr lang="it-IT" dirty="0" err="1"/>
              <a:t>Electrification</a:t>
            </a:r>
            <a:r>
              <a:rPr lang="it-IT" dirty="0"/>
              <a:t> business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AB1F79-98B9-49FD-AFB7-124D87020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Reporting dashboard – presente e passato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D1682FB-D0CA-4194-B38C-3D3B22BF1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Predictive </a:t>
            </a:r>
            <a:r>
              <a:rPr lang="it-IT" dirty="0" err="1"/>
              <a:t>analytics</a:t>
            </a:r>
            <a:r>
              <a:rPr lang="it-IT" dirty="0"/>
              <a:t> – futuro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DAABBF1C-3028-4C9D-A523-6CDAF969C67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/>
          <a:stretch>
            <a:fillRect/>
          </a:stretch>
        </p:blipFill>
        <p:spPr>
          <a:xfrm>
            <a:off x="7260466" y="2303890"/>
            <a:ext cx="3571935" cy="2823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5DB2E876-BBE9-42F1-B9B6-2995FDB037C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Decision making support per marketing and sales, </a:t>
            </a:r>
            <a:r>
              <a:rPr lang="it-IT" dirty="0" err="1"/>
              <a:t>finance</a:t>
            </a:r>
            <a:endParaRPr lang="it-IT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53277-8D50-4D90-BC2B-1C0E2C5AC2B6}"/>
              </a:ext>
            </a:extLst>
          </p:cNvPr>
          <p:cNvSpPr txBox="1"/>
          <p:nvPr/>
        </p:nvSpPr>
        <p:spPr bwMode="gray">
          <a:xfrm>
            <a:off x="8577940" y="2745970"/>
            <a:ext cx="1274519" cy="1939163"/>
          </a:xfrm>
          <a:prstGeom prst="rect">
            <a:avLst/>
          </a:prstGeom>
          <a:noFill/>
        </p:spPr>
        <p:txBody>
          <a:bodyPr wrap="square" lIns="71991" tIns="71991" rIns="71991" bIns="71991" rtlCol="0">
            <a:noAutofit/>
          </a:bodyPr>
          <a:lstStyle/>
          <a:p>
            <a:r>
              <a:rPr lang="it-IT" sz="11499" dirty="0"/>
              <a:t>?</a:t>
            </a:r>
            <a:endParaRPr lang="it-IT" sz="539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C530C2-AEE2-4148-B332-DAF40BFDB182}"/>
              </a:ext>
            </a:extLst>
          </p:cNvPr>
          <p:cNvSpPr txBox="1"/>
          <p:nvPr/>
        </p:nvSpPr>
        <p:spPr bwMode="gray">
          <a:xfrm>
            <a:off x="6992802" y="5247913"/>
            <a:ext cx="4107262" cy="891499"/>
          </a:xfrm>
          <a:prstGeom prst="rect">
            <a:avLst/>
          </a:prstGeom>
          <a:noFill/>
        </p:spPr>
        <p:txBody>
          <a:bodyPr wrap="square" lIns="71991" tIns="71991" rIns="71991" bIns="71991" rtlCol="0">
            <a:noAutofit/>
          </a:bodyPr>
          <a:lstStyle/>
          <a:p>
            <a:pPr algn="ctr"/>
            <a:r>
              <a:rPr lang="it-IT" sz="1400" b="1" dirty="0"/>
              <a:t> Al momento, per marketing e sales del business </a:t>
            </a:r>
            <a:r>
              <a:rPr lang="it-IT" sz="1400" b="1" dirty="0" err="1"/>
              <a:t>electrification</a:t>
            </a:r>
            <a:r>
              <a:rPr lang="it-IT" sz="1400" b="1" dirty="0"/>
              <a:t>, nessuno strumento di </a:t>
            </a:r>
            <a:r>
              <a:rPr lang="it-IT" sz="1400" b="1" dirty="0" err="1"/>
              <a:t>predictive</a:t>
            </a:r>
            <a:r>
              <a:rPr lang="it-IT" sz="1400" b="1" dirty="0"/>
              <a:t> </a:t>
            </a:r>
            <a:r>
              <a:rPr lang="it-IT" sz="1400" b="1" dirty="0" err="1"/>
              <a:t>analytics</a:t>
            </a:r>
            <a:r>
              <a:rPr lang="it-IT" sz="1400" b="1" dirty="0"/>
              <a:t> è in produzione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C02F37-86F4-4B2F-8226-5EE59FF0A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324" y="2426558"/>
            <a:ext cx="5596336" cy="2577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FB5C65-C1A5-40AA-AAFF-3A13C3372139}"/>
              </a:ext>
            </a:extLst>
          </p:cNvPr>
          <p:cNvSpPr txBox="1"/>
          <p:nvPr/>
        </p:nvSpPr>
        <p:spPr bwMode="gray">
          <a:xfrm>
            <a:off x="1232082" y="4986537"/>
            <a:ext cx="4107262" cy="891499"/>
          </a:xfrm>
          <a:prstGeom prst="rect">
            <a:avLst/>
          </a:prstGeom>
          <a:noFill/>
        </p:spPr>
        <p:txBody>
          <a:bodyPr wrap="square" lIns="71991" tIns="71991" rIns="71991" bIns="71991" rtlCol="0">
            <a:noAutofit/>
          </a:bodyPr>
          <a:lstStyle/>
          <a:p>
            <a:pPr algn="ctr"/>
            <a:r>
              <a:rPr lang="it-IT" sz="1400" b="1" dirty="0"/>
              <a:t> </a:t>
            </a:r>
          </a:p>
          <a:p>
            <a:pPr algn="ctr"/>
            <a:r>
              <a:rPr lang="it-IT" sz="1400" b="1" dirty="0"/>
              <a:t>La dashboard realizzata nella sezione precedente consente CPM per cosa è successo e cosa succederà </a:t>
            </a:r>
          </a:p>
        </p:txBody>
      </p:sp>
    </p:spTree>
    <p:extLst>
      <p:ext uri="{BB962C8B-B14F-4D97-AF65-F5344CB8AC3E}">
        <p14:creationId xmlns:p14="http://schemas.microsoft.com/office/powerpoint/2010/main" val="40772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97919B2-8171-4FFB-8315-249B28811E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29666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30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7F920E9-1DC0-44B8-904E-FD1A3F38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Forecasting POC </a:t>
            </a:r>
          </a:p>
        </p:txBody>
      </p:sp>
      <p:sp>
        <p:nvSpPr>
          <p:cNvPr id="28" name="Subtitle 27">
            <a:extLst>
              <a:ext uri="{FF2B5EF4-FFF2-40B4-BE49-F238E27FC236}">
                <a16:creationId xmlns:a16="http://schemas.microsoft.com/office/drawing/2014/main" id="{798138C0-328D-41B1-8237-5C87FC38595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Architettura e dataset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1B6FD3F-36BE-49B0-AEBC-ABFCC2DC5BF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281008" y="2672641"/>
            <a:ext cx="1270603" cy="2920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8316AF-15A8-454A-8393-1A5826039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313" y="1830613"/>
            <a:ext cx="657498" cy="6574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A84A185-764A-4A50-B8C7-BCD791DC14B4}"/>
              </a:ext>
            </a:extLst>
          </p:cNvPr>
          <p:cNvSpPr txBox="1"/>
          <p:nvPr/>
        </p:nvSpPr>
        <p:spPr bwMode="gray">
          <a:xfrm>
            <a:off x="947208" y="2436084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800" b="1" dirty="0" err="1"/>
              <a:t>Consolidation</a:t>
            </a:r>
            <a:endParaRPr lang="it-IT" sz="800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D143080-F01D-459D-9EC9-7DB15274C84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111965" y="2021883"/>
            <a:ext cx="1959205" cy="10285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A9C883-506E-4156-89F4-31C001F78EB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4756856" y="3280182"/>
            <a:ext cx="1311408" cy="3573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546888-DF2A-45ED-9BA7-19E44742C48F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96" b="89130" l="4564" r="93361">
                        <a14:foregroundMark x1="32988" y1="45652" x2="32988" y2="45652"/>
                        <a14:foregroundMark x1="41079" y1="61594" x2="41079" y2="61594"/>
                        <a14:foregroundMark x1="43776" y1="32609" x2="43776" y2="32609"/>
                        <a14:foregroundMark x1="48133" y1="17391" x2="48133" y2="17391"/>
                        <a14:foregroundMark x1="48963" y1="55797" x2="48963" y2="55797"/>
                        <a14:foregroundMark x1="66598" y1="52899" x2="66598" y2="52899"/>
                        <a14:foregroundMark x1="76763" y1="56522" x2="76763" y2="56522"/>
                        <a14:foregroundMark x1="93361" y1="42754" x2="93361" y2="42754"/>
                        <a14:foregroundMark x1="10996" y1="48551" x2="10996" y2="48551"/>
                        <a14:foregroundMark x1="4564" y1="63768" x2="4564" y2="63768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7034" y="3260663"/>
            <a:ext cx="1192424" cy="341399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8CAA2B1F-0BFD-4BC3-8CCD-D132BDB8F2B0}"/>
              </a:ext>
            </a:extLst>
          </p:cNvPr>
          <p:cNvSpPr/>
          <p:nvPr/>
        </p:nvSpPr>
        <p:spPr bwMode="gray">
          <a:xfrm>
            <a:off x="7873832" y="2494788"/>
            <a:ext cx="743081" cy="54871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5483CD-CDD4-44DD-8B55-2FE858B2D7DB}"/>
              </a:ext>
            </a:extLst>
          </p:cNvPr>
          <p:cNvSpPr txBox="1"/>
          <p:nvPr/>
        </p:nvSpPr>
        <p:spPr bwMode="gray">
          <a:xfrm>
            <a:off x="8903854" y="1713767"/>
            <a:ext cx="2946965" cy="2110753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7A5B4CF-9CB9-4EE8-8FC3-BBA4ECB433CE}"/>
              </a:ext>
            </a:extLst>
          </p:cNvPr>
          <p:cNvSpPr/>
          <p:nvPr/>
        </p:nvSpPr>
        <p:spPr bwMode="gray">
          <a:xfrm>
            <a:off x="3722962" y="2512798"/>
            <a:ext cx="743081" cy="54871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EEB4CCEE-36E6-4CFC-ADE9-F0F83A4A54C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-41000" contrast="31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49233" y="2502994"/>
            <a:ext cx="2656206" cy="63748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46321D-6ED0-493B-8A74-FA69B1DDB886}"/>
              </a:ext>
            </a:extLst>
          </p:cNvPr>
          <p:cNvSpPr txBox="1"/>
          <p:nvPr/>
        </p:nvSpPr>
        <p:spPr bwMode="gray">
          <a:xfrm>
            <a:off x="4618086" y="1762063"/>
            <a:ext cx="2946965" cy="2110753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D526476-D3F5-4BAE-8122-A0647D1ED190}"/>
              </a:ext>
            </a:extLst>
          </p:cNvPr>
          <p:cNvSpPr txBox="1"/>
          <p:nvPr/>
        </p:nvSpPr>
        <p:spPr bwMode="gray">
          <a:xfrm>
            <a:off x="947208" y="1364115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Sources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6279F9-A5B9-4ACF-A4E0-74716C155F20}"/>
              </a:ext>
            </a:extLst>
          </p:cNvPr>
          <p:cNvSpPr txBox="1"/>
          <p:nvPr/>
        </p:nvSpPr>
        <p:spPr bwMode="gray">
          <a:xfrm>
            <a:off x="4618086" y="1337213"/>
            <a:ext cx="2946965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ML </a:t>
            </a:r>
            <a:r>
              <a:rPr lang="it-IT" sz="1400" b="1" dirty="0" err="1">
                <a:solidFill>
                  <a:schemeClr val="tx2"/>
                </a:solidFill>
              </a:rPr>
              <a:t>modelling</a:t>
            </a:r>
            <a:r>
              <a:rPr lang="it-IT" sz="1400" b="1" dirty="0">
                <a:solidFill>
                  <a:schemeClr val="tx2"/>
                </a:solidFill>
              </a:rPr>
              <a:t> + libraries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84FD7C-4069-4B9A-B8CD-45F54ACC9A20}"/>
              </a:ext>
            </a:extLst>
          </p:cNvPr>
          <p:cNvSpPr txBox="1"/>
          <p:nvPr/>
        </p:nvSpPr>
        <p:spPr bwMode="gray">
          <a:xfrm>
            <a:off x="8903854" y="1338240"/>
            <a:ext cx="2954240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>
                <a:solidFill>
                  <a:schemeClr val="tx2"/>
                </a:solidFill>
              </a:rPr>
              <a:t>Visualisation</a:t>
            </a:r>
            <a:endParaRPr lang="it-IT" sz="1400" b="1" dirty="0">
              <a:solidFill>
                <a:schemeClr val="tx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id="{6EC558EC-A5BA-4C37-A84F-AA0E412F2C6E}"/>
              </a:ext>
            </a:extLst>
          </p:cNvPr>
          <p:cNvSpPr txBox="1">
            <a:spLocks/>
          </p:cNvSpPr>
          <p:nvPr/>
        </p:nvSpPr>
        <p:spPr>
          <a:xfrm>
            <a:off x="332319" y="3952197"/>
            <a:ext cx="11624167" cy="1525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  <a:lvl2pPr marL="180000" indent="-180000">
              <a:spcBef>
                <a:spcPts val="600"/>
              </a:spcBef>
              <a:buFont typeface="ABBvoiceOffice" panose="020D0603020503020204" pitchFamily="34" charset="0"/>
              <a:buChar char="–"/>
              <a:defRPr sz="1400"/>
            </a:lvl2pPr>
            <a:lvl3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3pPr>
            <a:lvl4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5pPr>
            <a:lvl6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6pPr>
            <a:lvl7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7pPr>
            <a:lvl8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8pPr>
            <a:lvl9pPr marL="360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it-IT" dirty="0"/>
              <a:t>Architettura</a:t>
            </a:r>
          </a:p>
          <a:p>
            <a:endParaRPr lang="it-IT" dirty="0"/>
          </a:p>
          <a:p>
            <a:r>
              <a:rPr lang="it-IT" dirty="0">
                <a:solidFill>
                  <a:schemeClr val="tx1"/>
                </a:solidFill>
              </a:rPr>
              <a:t>Input – </a:t>
            </a:r>
            <a:r>
              <a:rPr lang="it-IT" b="0" dirty="0">
                <a:solidFill>
                  <a:schemeClr val="tx1"/>
                </a:solidFill>
              </a:rPr>
              <a:t>Serie storica dalle tabelle create in </a:t>
            </a:r>
            <a:r>
              <a:rPr lang="it-IT" b="0" dirty="0" err="1">
                <a:solidFill>
                  <a:schemeClr val="tx1"/>
                </a:solidFill>
              </a:rPr>
              <a:t>snowflake</a:t>
            </a:r>
            <a:r>
              <a:rPr lang="it-IT" b="0" dirty="0">
                <a:solidFill>
                  <a:schemeClr val="tx1"/>
                </a:solidFill>
              </a:rPr>
              <a:t> </a:t>
            </a:r>
            <a:r>
              <a:rPr lang="it-IT" b="0" dirty="0" err="1">
                <a:solidFill>
                  <a:schemeClr val="tx1"/>
                </a:solidFill>
              </a:rPr>
              <a:t>consolidation</a:t>
            </a:r>
            <a:r>
              <a:rPr lang="it-IT" b="0" dirty="0">
                <a:solidFill>
                  <a:schemeClr val="tx1"/>
                </a:solidFill>
              </a:rPr>
              <a:t> o se non presente, direttamente da blob storage. Il POC si limita alla serie storica di una product line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 err="1">
                <a:solidFill>
                  <a:schemeClr val="tx1"/>
                </a:solidFill>
              </a:rPr>
              <a:t>Modelling</a:t>
            </a:r>
            <a:r>
              <a:rPr lang="it-IT" dirty="0">
                <a:solidFill>
                  <a:schemeClr val="tx1"/>
                </a:solidFill>
              </a:rPr>
              <a:t> – </a:t>
            </a:r>
            <a:r>
              <a:rPr lang="it-IT" b="0" dirty="0" err="1">
                <a:solidFill>
                  <a:schemeClr val="tx1"/>
                </a:solidFill>
              </a:rPr>
              <a:t>databricks</a:t>
            </a:r>
            <a:r>
              <a:rPr lang="it-IT" b="0" dirty="0">
                <a:solidFill>
                  <a:schemeClr val="tx1"/>
                </a:solidFill>
              </a:rPr>
              <a:t> utilizzando </a:t>
            </a:r>
            <a:r>
              <a:rPr lang="it-IT" b="0" dirty="0" err="1">
                <a:solidFill>
                  <a:schemeClr val="tx1"/>
                </a:solidFill>
              </a:rPr>
              <a:t>pytorch</a:t>
            </a:r>
            <a:r>
              <a:rPr lang="it-IT" b="0" dirty="0">
                <a:solidFill>
                  <a:schemeClr val="tx1"/>
                </a:solidFill>
              </a:rPr>
              <a:t> e </a:t>
            </a:r>
            <a:r>
              <a:rPr lang="it-IT" b="0" dirty="0" err="1">
                <a:solidFill>
                  <a:schemeClr val="tx1"/>
                </a:solidFill>
              </a:rPr>
              <a:t>prophet</a:t>
            </a:r>
            <a:endParaRPr lang="it-IT" b="0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Output -  </a:t>
            </a:r>
            <a:r>
              <a:rPr lang="it-IT" b="0" dirty="0">
                <a:solidFill>
                  <a:schemeClr val="tx1"/>
                </a:solidFill>
              </a:rPr>
              <a:t>Visualizzazione con </a:t>
            </a:r>
            <a:r>
              <a:rPr lang="it-IT" b="0" dirty="0" err="1">
                <a:solidFill>
                  <a:schemeClr val="tx1"/>
                </a:solidFill>
              </a:rPr>
              <a:t>matplotlib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EA759536-009A-46AA-8127-BADCF0CF91A3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1729907" y="3152670"/>
            <a:ext cx="434310" cy="43431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F2F8D44-EB5B-4B8F-9239-EC474A8D02EB}"/>
              </a:ext>
            </a:extLst>
          </p:cNvPr>
          <p:cNvSpPr txBox="1"/>
          <p:nvPr/>
        </p:nvSpPr>
        <p:spPr bwMode="gray">
          <a:xfrm>
            <a:off x="909145" y="3569716"/>
            <a:ext cx="2075834" cy="49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dirty="0"/>
              <a:t>Azure 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87D687-F731-4CED-9398-42F410E03DF4}"/>
              </a:ext>
            </a:extLst>
          </p:cNvPr>
          <p:cNvSpPr txBox="1"/>
          <p:nvPr/>
        </p:nvSpPr>
        <p:spPr bwMode="gray">
          <a:xfrm>
            <a:off x="332319" y="1751232"/>
            <a:ext cx="3229487" cy="2110753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pic>
        <p:nvPicPr>
          <p:cNvPr id="98" name="Content Placeholder 12">
            <a:extLst>
              <a:ext uri="{FF2B5EF4-FFF2-40B4-BE49-F238E27FC236}">
                <a16:creationId xmlns:a16="http://schemas.microsoft.com/office/drawing/2014/main" id="{D35B5B87-BE01-4528-9185-6A8DBDFBB6C4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15"/>
          <a:stretch>
            <a:fillRect/>
          </a:stretch>
        </p:blipFill>
        <p:spPr>
          <a:xfrm>
            <a:off x="6476835" y="4715127"/>
            <a:ext cx="5373983" cy="1413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4F1F792B-02F4-427B-AB96-EF8D027E8123}"/>
              </a:ext>
            </a:extLst>
          </p:cNvPr>
          <p:cNvSpPr/>
          <p:nvPr/>
        </p:nvSpPr>
        <p:spPr bwMode="gray">
          <a:xfrm>
            <a:off x="6476836" y="6128532"/>
            <a:ext cx="5381258" cy="5161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Il dataset di input è l’ordinato giornaliero degli ultimi 4 anni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B67233FA-8B85-4CAB-A36F-8F3E841FC7B0}"/>
              </a:ext>
            </a:extLst>
          </p:cNvPr>
          <p:cNvSpPr/>
          <p:nvPr/>
        </p:nvSpPr>
        <p:spPr bwMode="gray">
          <a:xfrm>
            <a:off x="1855622" y="2920957"/>
            <a:ext cx="182880" cy="186607"/>
          </a:xfrm>
          <a:prstGeom prst="plus">
            <a:avLst>
              <a:gd name="adj" fmla="val 439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</p:spTree>
    <p:extLst>
      <p:ext uri="{BB962C8B-B14F-4D97-AF65-F5344CB8AC3E}">
        <p14:creationId xmlns:p14="http://schemas.microsoft.com/office/powerpoint/2010/main" val="12634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61E13AC-407F-4B72-93C6-7C7B4BD752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11698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37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215962-F052-4375-912D-E420822E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Facebook </a:t>
            </a:r>
            <a:r>
              <a:rPr lang="it-IT" dirty="0" err="1"/>
              <a:t>prophet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AD1A4-A85C-484F-829E-BC9044581CA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85A03-8AB8-436D-BF32-EC36C7CC17B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1A123-B1B8-455C-A0F8-8A3ACADE0F5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15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8BF04E-EB9E-4214-9286-E0F2435198B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err="1"/>
              <a:t>Timeseries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21" name="Content Placeholder 20" descr="Chart, line chart&#10;&#10;Description automatically generated">
            <a:extLst>
              <a:ext uri="{FF2B5EF4-FFF2-40B4-BE49-F238E27FC236}">
                <a16:creationId xmlns:a16="http://schemas.microsoft.com/office/drawing/2014/main" id="{2A0B58A5-728C-48F0-9CEC-EE85B0AFF16D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6"/>
          <a:stretch>
            <a:fillRect/>
          </a:stretch>
        </p:blipFill>
        <p:spPr>
          <a:xfrm>
            <a:off x="275976" y="1463267"/>
            <a:ext cx="4050094" cy="4514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97CDAB8F-64A4-4D2A-B703-5AC046547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328" y="3849188"/>
            <a:ext cx="7592296" cy="2128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51D9FC-93A6-470C-99FD-BE4B8589A52A}"/>
              </a:ext>
            </a:extLst>
          </p:cNvPr>
          <p:cNvSpPr txBox="1"/>
          <p:nvPr/>
        </p:nvSpPr>
        <p:spPr bwMode="gray">
          <a:xfrm>
            <a:off x="4459328" y="1463267"/>
            <a:ext cx="7592296" cy="2255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Applicando </a:t>
            </a:r>
            <a:r>
              <a:rPr lang="it-IT" sz="1400" dirty="0" err="1"/>
              <a:t>Fbprophet</a:t>
            </a:r>
            <a:r>
              <a:rPr lang="it-IT" sz="1400" dirty="0"/>
              <a:t> sul dataset, si ottengono gli effetti di </a:t>
            </a:r>
            <a:r>
              <a:rPr lang="it-IT" sz="1400" dirty="0" err="1"/>
              <a:t>seasonality</a:t>
            </a:r>
            <a:r>
              <a:rPr lang="it-IT" sz="1400" dirty="0"/>
              <a:t> riportati a sinistra.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Dunque, plottando la </a:t>
            </a:r>
            <a:r>
              <a:rPr lang="it-IT" sz="1400" dirty="0" err="1"/>
              <a:t>prediction</a:t>
            </a:r>
            <a:r>
              <a:rPr lang="it-IT" sz="1400" dirty="0"/>
              <a:t> per i prossimi sei mesi a livello giornaliero, come da grafico sottostante, si può osservare la </a:t>
            </a:r>
            <a:r>
              <a:rPr lang="it-IT" sz="1400" dirty="0" err="1"/>
              <a:t>prediction</a:t>
            </a:r>
            <a:r>
              <a:rPr lang="it-IT" sz="1400" dirty="0"/>
              <a:t> e </a:t>
            </a:r>
            <a:r>
              <a:rPr lang="it-IT" sz="1400" dirty="0" err="1"/>
              <a:t>lower</a:t>
            </a:r>
            <a:r>
              <a:rPr lang="it-IT" sz="1400" dirty="0"/>
              <a:t>/</a:t>
            </a:r>
            <a:r>
              <a:rPr lang="it-IT" sz="1400" dirty="0" err="1"/>
              <a:t>upper</a:t>
            </a:r>
            <a:r>
              <a:rPr lang="it-IT" sz="1400" dirty="0"/>
              <a:t> </a:t>
            </a:r>
            <a:r>
              <a:rPr lang="it-IT" sz="1400" dirty="0" err="1"/>
              <a:t>boundaries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Processando il dataset, sono stati rimossi gli </a:t>
            </a:r>
            <a:r>
              <a:rPr lang="it-IT" sz="1400" dirty="0" err="1"/>
              <a:t>outliers</a:t>
            </a:r>
            <a:r>
              <a:rPr lang="it-IT" sz="1400" dirty="0"/>
              <a:t> ma per la visualizzazione sono stati comunque inclusi.</a:t>
            </a:r>
          </a:p>
        </p:txBody>
      </p:sp>
    </p:spTree>
    <p:extLst>
      <p:ext uri="{BB962C8B-B14F-4D97-AF65-F5344CB8AC3E}">
        <p14:creationId xmlns:p14="http://schemas.microsoft.com/office/powerpoint/2010/main" val="416522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95A26F9B-BDF8-4BCB-B0FB-502C9262FD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5944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39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73F2F071-08A8-457A-832C-C997EC0C0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494" y="468542"/>
            <a:ext cx="5474168" cy="3532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EE02A6-E3D5-42D4-8C65-7663CAEA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FBA43-D848-4AA9-8EA0-3D1F936218C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4BE1E-0FBF-45C7-AE0F-66436803A57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r>
              <a:rPr lang="it-IT" dirty="0">
                <a:solidFill>
                  <a:srgbClr val="A9A9A9"/>
                </a:solidFill>
              </a:rPr>
              <a:t>*l’intervallo di confidence </a:t>
            </a:r>
            <a:r>
              <a:rPr lang="it-IT" dirty="0" err="1">
                <a:solidFill>
                  <a:srgbClr val="A9A9A9"/>
                </a:solidFill>
              </a:rPr>
              <a:t>interval</a:t>
            </a:r>
            <a:r>
              <a:rPr lang="it-IT" dirty="0">
                <a:solidFill>
                  <a:srgbClr val="A9A9A9"/>
                </a:solidFill>
              </a:rPr>
              <a:t> è stato plottato deterministicamente moltiplicando 0.1, 0.2 e 0.5 per il point estimate. Avendo più tempo sarebbe stato meglio utilizzare dropout </a:t>
            </a:r>
            <a:r>
              <a:rPr lang="it-IT" dirty="0" err="1">
                <a:solidFill>
                  <a:srgbClr val="A9A9A9"/>
                </a:solidFill>
              </a:rPr>
              <a:t>method</a:t>
            </a:r>
            <a:endParaRPr lang="it-IT" dirty="0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BEBD9-1418-4A6B-BA98-DBC64CB6E23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16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6887406-01F7-4A75-AF42-86BDD777147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LSTM for time </a:t>
            </a:r>
            <a:r>
              <a:rPr lang="it-IT" dirty="0" err="1"/>
              <a:t>series</a:t>
            </a:r>
            <a:endParaRPr lang="it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ABD90-684E-454A-8B3E-11622C954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08" y="4289362"/>
            <a:ext cx="6126973" cy="1689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5ED8F2-44F4-4D2C-9430-159F54269963}"/>
              </a:ext>
            </a:extLst>
          </p:cNvPr>
          <p:cNvSpPr/>
          <p:nvPr/>
        </p:nvSpPr>
        <p:spPr bwMode="gray">
          <a:xfrm>
            <a:off x="10476410" y="3364116"/>
            <a:ext cx="1576252" cy="619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Input </a:t>
            </a:r>
            <a:r>
              <a:rPr lang="it-IT" sz="1400" dirty="0" err="1"/>
              <a:t>monthly</a:t>
            </a:r>
            <a:r>
              <a:rPr lang="it-IT" sz="1400" dirty="0"/>
              <a:t> </a:t>
            </a:r>
            <a:r>
              <a:rPr lang="it-IT" sz="1400" dirty="0" err="1"/>
              <a:t>matrix</a:t>
            </a:r>
            <a:endParaRPr lang="it-IT" sz="1400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6106AA0-A33E-403A-96E9-D95147101F8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2324" y="1725791"/>
            <a:ext cx="6119657" cy="24349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il POC, un’ulteriore obbiettivo è stato applicare un modello di LSTM per il forecast della stessa time </a:t>
            </a:r>
            <a:r>
              <a:rPr lang="it-IT" dirty="0" err="1"/>
              <a:t>series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L’input al modello è stato semplificato, dal momento che è stata usata una matrice mensile e lag 12 mesi anziché giornaliera, altrimenti sarebbe stata troppo complessa per il tempo a disposizione.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L’errore sul test è di 80KUSD, che comparato ad una media di 3.2MUSD è accettabile.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</a:t>
            </a:r>
            <a:r>
              <a:rPr lang="it-IT" dirty="0" err="1"/>
              <a:t>matplotlib</a:t>
            </a:r>
            <a:r>
              <a:rPr lang="it-IT" dirty="0"/>
              <a:t>, è stato plottato forecast* per i prossimi 6 mesi e </a:t>
            </a:r>
            <a:r>
              <a:rPr lang="it-IT" dirty="0" err="1"/>
              <a:t>actual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97651A-A934-4631-A974-4E2F291FB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495" y="4289362"/>
            <a:ext cx="5474167" cy="1012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0EAA1A-A618-4E97-A506-CA92C5919F48}"/>
              </a:ext>
            </a:extLst>
          </p:cNvPr>
          <p:cNvSpPr/>
          <p:nvPr/>
        </p:nvSpPr>
        <p:spPr bwMode="gray">
          <a:xfrm>
            <a:off x="10531401" y="4742860"/>
            <a:ext cx="1521261" cy="2963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Error</a:t>
            </a:r>
            <a:r>
              <a:rPr lang="it-IT" sz="1400" dirty="0"/>
              <a:t> on test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F1B20-0833-4FCC-9BF2-BDF2AB01FAE6}"/>
              </a:ext>
            </a:extLst>
          </p:cNvPr>
          <p:cNvSpPr/>
          <p:nvPr/>
        </p:nvSpPr>
        <p:spPr bwMode="gray">
          <a:xfrm>
            <a:off x="5406408" y="5695406"/>
            <a:ext cx="1045574" cy="283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337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66BDD800-6BF5-4444-A958-3357E0FD6A2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0637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41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82D5C87A-1E9E-4E87-8059-AB4A2FEDB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it-IT" dirty="0"/>
              <a:t>Repo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340AB-824F-42C5-91C0-46D535E240A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89700"/>
            <a:ext cx="1163638" cy="117475"/>
          </a:xfrm>
        </p:spPr>
        <p:txBody>
          <a:bodyPr/>
          <a:lstStyle/>
          <a:p>
            <a:fld id="{FFAB2352-921F-4DD8-A99A-A1474F6943FF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3C2-3E39-4D2F-A499-8E70F50A69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8113"/>
            <a:ext cx="676275" cy="119062"/>
          </a:xfrm>
        </p:spPr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17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7A9284-B9AC-4B11-A677-53BCBEA4FC51}"/>
              </a:ext>
            </a:extLst>
          </p:cNvPr>
          <p:cNvSpPr/>
          <p:nvPr/>
        </p:nvSpPr>
        <p:spPr>
          <a:xfrm>
            <a:off x="972650" y="3819100"/>
            <a:ext cx="10245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6"/>
              </a:rPr>
              <a:t>https://github.com/szambetti/Data-science-Master-UNIMIB/tree/master/Final</a:t>
            </a:r>
            <a:r>
              <a:rPr lang="it-IT">
                <a:hlinkClick r:id="rId6"/>
              </a:rPr>
              <a:t>%20project</a:t>
            </a:r>
            <a:endParaRPr lang="it-IT"/>
          </a:p>
          <a:p>
            <a:endParaRPr lang="it-I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A03FCB-B5FD-4ED9-AFE3-1AE739546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943" y="145378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D946CD4-BF86-45EA-A470-4B9A4E2F17A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9820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31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331B53-BAAC-4DB7-9CCF-8A421CC4389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2324" y="1426129"/>
            <a:ext cx="11519397" cy="44855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Project </a:t>
            </a:r>
            <a:r>
              <a:rPr lang="it-IT" sz="1600" dirty="0" err="1"/>
              <a:t>overview</a:t>
            </a:r>
            <a:r>
              <a:rPr lang="it-IT" sz="1600" dirty="0"/>
              <a:t> &amp; obiettivi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Big data </a:t>
            </a:r>
            <a:r>
              <a:rPr lang="it-IT" sz="1600" dirty="0" err="1"/>
              <a:t>analytics</a:t>
            </a:r>
            <a:r>
              <a:rPr lang="it-IT" sz="1600" dirty="0"/>
              <a:t>: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Background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Architettura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Visualizzazione – </a:t>
            </a:r>
            <a:r>
              <a:rPr lang="it-IT" sz="1600" dirty="0" err="1">
                <a:solidFill>
                  <a:schemeClr val="tx1"/>
                </a:solidFill>
              </a:rPr>
              <a:t>PowerBI</a:t>
            </a:r>
            <a:r>
              <a:rPr lang="it-IT" sz="1600" dirty="0">
                <a:solidFill>
                  <a:schemeClr val="tx1"/>
                </a:solidFill>
              </a:rPr>
              <a:t> &amp; Data model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 err="1">
                <a:solidFill>
                  <a:schemeClr val="tx1"/>
                </a:solidFill>
              </a:rPr>
              <a:t>Row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level</a:t>
            </a:r>
            <a:r>
              <a:rPr lang="it-IT" sz="1600" dirty="0">
                <a:solidFill>
                  <a:schemeClr val="tx1"/>
                </a:solidFill>
              </a:rPr>
              <a:t> access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Advanced </a:t>
            </a:r>
            <a:r>
              <a:rPr lang="it-IT" sz="1600" dirty="0" err="1">
                <a:solidFill>
                  <a:schemeClr val="tx1"/>
                </a:solidFill>
              </a:rPr>
              <a:t>analytics</a:t>
            </a:r>
            <a:r>
              <a:rPr lang="it-IT" sz="1600" dirty="0">
                <a:solidFill>
                  <a:schemeClr val="tx1"/>
                </a:solidFill>
              </a:rPr>
              <a:t> (time </a:t>
            </a:r>
            <a:r>
              <a:rPr lang="it-IT" sz="1600" dirty="0" err="1">
                <a:solidFill>
                  <a:schemeClr val="tx1"/>
                </a:solidFill>
              </a:rPr>
              <a:t>series</a:t>
            </a:r>
            <a:r>
              <a:rPr lang="it-IT" sz="1600" dirty="0">
                <a:solidFill>
                  <a:schemeClr val="tx1"/>
                </a:solidFill>
              </a:rPr>
              <a:t>):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Background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Architettura</a:t>
            </a:r>
          </a:p>
          <a:p>
            <a:pPr marL="594900" lvl="2" indent="-342900">
              <a:buClrTx/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chemeClr val="tx1"/>
                </a:solidFill>
              </a:rPr>
              <a:t>Risultati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30091-0DEB-490B-AD8F-4CA282F45EB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F8FF341-9601-47A6-A4C1-F2885A66BAA5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FBBF2-41AD-4BC0-9237-3302501677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EAB38-F0FC-4C99-B340-F98563D7D8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2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A93C204-FC0E-436B-B9D6-E415E856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473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43969A95-4314-4B31-AECA-44470BB61A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0761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09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D313D580-DD79-4F37-BFD4-0DE1DFD7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Project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0C93B-55EF-47E3-A156-5012A89D4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8"/>
            <a:endParaRPr lang="it-IT">
              <a:solidFill>
                <a:srgbClr val="A9A9A9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CDA81-92A1-4E8A-A4E7-36EA2F8BC1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7AFF65D-AAB4-46ED-A858-A6BA4889115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C87E-9544-4A94-A729-79121AD8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3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5D03D9-8DD4-4246-B030-5AAC3B6450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Big data </a:t>
            </a:r>
            <a:r>
              <a:rPr lang="it-IT" dirty="0" err="1"/>
              <a:t>analytics</a:t>
            </a:r>
            <a:endParaRPr lang="it-IT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63EC791-9A11-464C-8B5C-3BD7C2386E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Advanced </a:t>
            </a:r>
            <a:r>
              <a:rPr lang="it-IT" dirty="0" err="1"/>
              <a:t>analitycs</a:t>
            </a:r>
            <a:endParaRPr lang="it-IT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C8F6297-3BEA-4E5C-9AA3-EF3B60693FF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Creare un POC per forecast per l’ordinato di una singola product line usando deep learning e un modello lineare più semplice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Connettere </a:t>
            </a:r>
            <a:r>
              <a:rPr lang="it-IT" dirty="0" err="1"/>
              <a:t>Databricks</a:t>
            </a:r>
            <a:r>
              <a:rPr lang="it-IT" dirty="0"/>
              <a:t> a </a:t>
            </a:r>
            <a:r>
              <a:rPr lang="it-IT" dirty="0" err="1"/>
              <a:t>snowflake</a:t>
            </a:r>
            <a:r>
              <a:rPr lang="it-IT" dirty="0"/>
              <a:t> e </a:t>
            </a:r>
            <a:r>
              <a:rPr lang="it-IT" dirty="0" err="1"/>
              <a:t>azure</a:t>
            </a:r>
            <a:r>
              <a:rPr lang="it-IT" dirty="0"/>
              <a:t> blob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Visualizzazione del forecast per i prossimi sei 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1B3F9C7-D0A7-4310-8D91-C83DE7BDF00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it-IT" b="1" dirty="0"/>
              <a:t>Target: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Cruscotto per il monitoraggio CPM per il business “</a:t>
            </a:r>
            <a:r>
              <a:rPr lang="it-IT" dirty="0" err="1"/>
              <a:t>Eletrification</a:t>
            </a:r>
            <a:r>
              <a:rPr lang="it-IT" dirty="0"/>
              <a:t>” in ABB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Ordinato e fatturato non erano tracciati a livello globale; nonostante ci fossero due diversi sistemi che aggregavano i dati da più di 40 ERP, non c'era un quadro completo. L'obiettivo della dashboard è di aggregare questi due sistemi combinando e armonizzando i diversi campi e riconciliandoli con il bilancio ufficiale.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Migrazione fonte dati a </a:t>
            </a:r>
            <a:r>
              <a:rPr lang="it-IT" dirty="0" err="1"/>
              <a:t>warehouse</a:t>
            </a:r>
            <a:r>
              <a:rPr lang="it-IT" dirty="0"/>
              <a:t> aziendale in </a:t>
            </a:r>
            <a:r>
              <a:rPr lang="it-IT" dirty="0" err="1"/>
              <a:t>Snowflake</a:t>
            </a:r>
            <a:r>
              <a:rPr lang="it-IT" dirty="0"/>
              <a:t>, sostituendo una vecchia architettura che si affidava interamente a </a:t>
            </a:r>
            <a:r>
              <a:rPr lang="it-IT" dirty="0" err="1"/>
              <a:t>powerbi</a:t>
            </a:r>
            <a:r>
              <a:rPr lang="it-IT" dirty="0"/>
              <a:t> </a:t>
            </a:r>
            <a:r>
              <a:rPr lang="it-IT" dirty="0" err="1"/>
              <a:t>dataflows</a:t>
            </a:r>
            <a:r>
              <a:rPr lang="it-IT" dirty="0"/>
              <a:t> per l'ETL e l'estrazione tramite </a:t>
            </a:r>
            <a:r>
              <a:rPr lang="it-IT" dirty="0" err="1"/>
              <a:t>excel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31F452D-4A51-4E54-8A8A-87EA80ADEB2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Obbiettivi </a:t>
            </a:r>
          </a:p>
        </p:txBody>
      </p:sp>
    </p:spTree>
    <p:extLst>
      <p:ext uri="{BB962C8B-B14F-4D97-AF65-F5344CB8AC3E}">
        <p14:creationId xmlns:p14="http://schemas.microsoft.com/office/powerpoint/2010/main" val="12383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4A6EB8C-1A56-4458-8D35-F5043CA492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04820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810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B605085-51CC-4CE8-9305-CEC39BDF1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it-IT" dirty="0"/>
              <a:t>Big data </a:t>
            </a:r>
            <a:r>
              <a:rPr lang="it-IT" dirty="0" err="1"/>
              <a:t>analytics</a:t>
            </a:r>
            <a:endParaRPr lang="it-IT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1D42B91-0A9C-4B6A-A934-5C1C774BA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Dashboard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EA0DE-A253-4CC5-8D31-D4625A2C68E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89700"/>
            <a:ext cx="1163638" cy="117475"/>
          </a:xfrm>
        </p:spPr>
        <p:txBody>
          <a:bodyPr/>
          <a:lstStyle/>
          <a:p>
            <a:fld id="{F7AFF65D-AAB4-46ED-A858-A6BA48891152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F1965-1B03-4931-A871-FFE7333A34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9700"/>
            <a:ext cx="676275" cy="119063"/>
          </a:xfrm>
        </p:spPr>
        <p:txBody>
          <a:bodyPr/>
          <a:lstStyle/>
          <a:p>
            <a:r>
              <a:rPr lang="it-IT" dirty="0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4</a:t>
            </a:fld>
            <a:endParaRPr lang="it-IT" dirty="0">
              <a:solidFill>
                <a:srgbClr val="A9A9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4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11F86C3-1252-4933-98C0-B8DCE33D78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42923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3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E03A067-EC8F-4F46-8ADE-3ADAA787B80A}"/>
              </a:ext>
            </a:extLst>
          </p:cNvPr>
          <p:cNvSpPr txBox="1"/>
          <p:nvPr/>
        </p:nvSpPr>
        <p:spPr bwMode="gray">
          <a:xfrm>
            <a:off x="6149130" y="343950"/>
            <a:ext cx="6016116" cy="5568166"/>
          </a:xfrm>
          <a:prstGeom prst="rect">
            <a:avLst/>
          </a:prstGeom>
          <a:solidFill>
            <a:srgbClr val="FAF9F8"/>
          </a:solidFill>
          <a:ln w="19050">
            <a:solidFill>
              <a:schemeClr val="tx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8855C72-7076-420C-A490-57A62602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Migrazione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11F93C-77F0-4B14-ADD5-22E713A14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Background del progetto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EDFF7E5-4CC9-4B7F-8CB9-BB81DC75598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it-IT" dirty="0"/>
              <a:t>In precedenza, vi era già una dashboard in produzione, la cui architettura si affidava a </a:t>
            </a:r>
            <a:r>
              <a:rPr lang="it-IT" dirty="0" err="1"/>
              <a:t>powerbi</a:t>
            </a:r>
            <a:r>
              <a:rPr lang="it-IT" dirty="0"/>
              <a:t> </a:t>
            </a:r>
            <a:r>
              <a:rPr lang="it-IT" dirty="0" err="1"/>
              <a:t>dataflows</a:t>
            </a:r>
            <a:r>
              <a:rPr lang="it-IT" dirty="0"/>
              <a:t> come </a:t>
            </a:r>
            <a:r>
              <a:rPr lang="it-IT" dirty="0" err="1"/>
              <a:t>transformation</a:t>
            </a:r>
            <a:r>
              <a:rPr lang="it-IT" dirty="0"/>
              <a:t> and load (a destra), inoltre che ad una workstation per effettuare estrazione tramite macro in </a:t>
            </a:r>
            <a:r>
              <a:rPr lang="it-IT" dirty="0" err="1"/>
              <a:t>excel</a:t>
            </a:r>
            <a:r>
              <a:rPr lang="it-IT" dirty="0"/>
              <a:t>. Questa architettura aveva molte lacune, quindi ho proposto una migrazione.</a:t>
            </a:r>
          </a:p>
          <a:p>
            <a:r>
              <a:rPr lang="it-IT" dirty="0"/>
              <a:t>Il nuovo cruscotto </a:t>
            </a:r>
            <a:r>
              <a:rPr lang="it-IT" dirty="0" err="1"/>
              <a:t>powerbi</a:t>
            </a:r>
            <a:r>
              <a:rPr lang="it-IT" dirty="0"/>
              <a:t> è collegato a </a:t>
            </a:r>
            <a:r>
              <a:rPr lang="it-IT" dirty="0" err="1"/>
              <a:t>snowflake</a:t>
            </a:r>
            <a:r>
              <a:rPr lang="it-IT" dirty="0"/>
              <a:t>, che pesca da SAP HANA e </a:t>
            </a:r>
            <a:r>
              <a:rPr lang="it-IT" dirty="0" err="1"/>
              <a:t>Hadoop</a:t>
            </a:r>
            <a:r>
              <a:rPr lang="it-IT" dirty="0"/>
              <a:t>, rispettivamente collegati usando un job di SSIS che genera un </a:t>
            </a:r>
            <a:r>
              <a:rPr lang="it-IT" dirty="0" err="1"/>
              <a:t>csv</a:t>
            </a:r>
            <a:r>
              <a:rPr lang="it-IT" dirty="0"/>
              <a:t> zippato che viene poi spinto su </a:t>
            </a:r>
            <a:r>
              <a:rPr lang="it-IT" dirty="0" err="1"/>
              <a:t>azure</a:t>
            </a:r>
            <a:r>
              <a:rPr lang="it-IT" dirty="0"/>
              <a:t> blob. Da </a:t>
            </a:r>
            <a:r>
              <a:rPr lang="it-IT" dirty="0" err="1"/>
              <a:t>azure</a:t>
            </a:r>
            <a:r>
              <a:rPr lang="it-IT" dirty="0"/>
              <a:t> blob, c'è un ulteriore task </a:t>
            </a:r>
            <a:r>
              <a:rPr lang="it-IT" dirty="0" err="1"/>
              <a:t>snowflake</a:t>
            </a:r>
            <a:r>
              <a:rPr lang="it-IT" dirty="0"/>
              <a:t> che cancella la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in </a:t>
            </a:r>
            <a:r>
              <a:rPr lang="it-IT" dirty="0" err="1"/>
              <a:t>staging</a:t>
            </a:r>
            <a:r>
              <a:rPr lang="it-IT" dirty="0"/>
              <a:t> e poi copia i dati dal blob su </a:t>
            </a:r>
            <a:r>
              <a:rPr lang="it-IT" dirty="0" err="1"/>
              <a:t>staging</a:t>
            </a:r>
            <a:r>
              <a:rPr lang="it-IT" dirty="0"/>
              <a:t>.</a:t>
            </a:r>
          </a:p>
          <a:p>
            <a:r>
              <a:rPr lang="it-IT" dirty="0"/>
              <a:t>Dunque, un job di </a:t>
            </a:r>
            <a:r>
              <a:rPr lang="it-IT" dirty="0" err="1"/>
              <a:t>qlik</a:t>
            </a:r>
            <a:r>
              <a:rPr lang="it-IT" dirty="0"/>
              <a:t> compose inserisce/aggiorna i dati nella tabella di </a:t>
            </a:r>
            <a:r>
              <a:rPr lang="it-IT" dirty="0" err="1"/>
              <a:t>consolidation</a:t>
            </a:r>
            <a:r>
              <a:rPr lang="it-IT" dirty="0"/>
              <a:t>, da cui sono create due viste poi lette nel dashboard </a:t>
            </a:r>
            <a:r>
              <a:rPr lang="it-IT" dirty="0" err="1"/>
              <a:t>powerbi</a:t>
            </a:r>
            <a:r>
              <a:rPr lang="it-IT" dirty="0"/>
              <a:t>. Per </a:t>
            </a:r>
            <a:r>
              <a:rPr lang="it-IT" dirty="0" err="1"/>
              <a:t>Hadoop</a:t>
            </a:r>
            <a:r>
              <a:rPr lang="it-IT" dirty="0"/>
              <a:t> il processo è simile, ma il </a:t>
            </a:r>
            <a:r>
              <a:rPr lang="it-IT" dirty="0" err="1"/>
              <a:t>csv</a:t>
            </a:r>
            <a:r>
              <a:rPr lang="it-IT" dirty="0"/>
              <a:t> non viene generato tramite </a:t>
            </a:r>
            <a:r>
              <a:rPr lang="it-IT" dirty="0" err="1"/>
              <a:t>ssis</a:t>
            </a:r>
            <a:r>
              <a:rPr lang="it-IT" dirty="0"/>
              <a:t> bensì tramite un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di </a:t>
            </a:r>
            <a:r>
              <a:rPr lang="it-IT" dirty="0" err="1"/>
              <a:t>hadoop</a:t>
            </a:r>
            <a:r>
              <a:rPr lang="it-IT" dirty="0"/>
              <a:t>.</a:t>
            </a:r>
          </a:p>
          <a:p>
            <a:r>
              <a:rPr lang="it-IT" dirty="0"/>
              <a:t>Questa nuova architettura è meglio spiegata nella prossima slide.</a:t>
            </a:r>
          </a:p>
          <a:p>
            <a:endParaRPr lang="it-IT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0D1128F-A2CF-4DC1-A136-468412A6890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Da </a:t>
            </a:r>
            <a:r>
              <a:rPr lang="it-IT" dirty="0" err="1"/>
              <a:t>dataflows</a:t>
            </a:r>
            <a:r>
              <a:rPr lang="it-IT" dirty="0"/>
              <a:t> a </a:t>
            </a:r>
            <a:r>
              <a:rPr lang="it-IT" dirty="0" err="1"/>
              <a:t>snowflake</a:t>
            </a:r>
            <a:endParaRPr lang="it-I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653258E-AF49-4815-A67F-9636445E1CB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6"/>
          <a:stretch>
            <a:fillRect/>
          </a:stretch>
        </p:blipFill>
        <p:spPr>
          <a:xfrm>
            <a:off x="6252723" y="441062"/>
            <a:ext cx="5164694" cy="25555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89CCD0-1821-448E-8A0C-ED0977243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259" y="2996610"/>
            <a:ext cx="5884222" cy="263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2D7E660-6A13-4C4E-9724-B2DBAB888EC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7956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7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" name="Picture 62">
            <a:extLst>
              <a:ext uri="{FF2B5EF4-FFF2-40B4-BE49-F238E27FC236}">
                <a16:creationId xmlns:a16="http://schemas.microsoft.com/office/drawing/2014/main" id="{B8B65830-CECA-42D2-9EC4-C4B8EB3B1F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alphaModFix amt="85000"/>
          </a:blip>
          <a:stretch>
            <a:fillRect/>
          </a:stretch>
        </p:blipFill>
        <p:spPr>
          <a:xfrm>
            <a:off x="5662050" y="1172449"/>
            <a:ext cx="1344300" cy="134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A652BC-79FB-4B26-9AEA-B241BB920B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2397822" y="1693369"/>
            <a:ext cx="1318464" cy="483933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826C2F-34E8-478B-8024-CE54F3E297D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803872" y="1489896"/>
            <a:ext cx="900351" cy="4227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2010498-8532-4516-B47F-8129093DB40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732249" y="2021506"/>
            <a:ext cx="956626" cy="3510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2DE3FBB-B208-412F-9A75-0A038C7A9F31}"/>
              </a:ext>
            </a:extLst>
          </p:cNvPr>
          <p:cNvSpPr txBox="1"/>
          <p:nvPr/>
        </p:nvSpPr>
        <p:spPr bwMode="gray">
          <a:xfrm>
            <a:off x="396614" y="1189795"/>
            <a:ext cx="3597777" cy="2252546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7C1F6DE-1D81-4D7B-BFED-9C4C0E7E8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15" y="0"/>
            <a:ext cx="11519782" cy="504000"/>
          </a:xfrm>
        </p:spPr>
        <p:txBody>
          <a:bodyPr vert="horz"/>
          <a:lstStyle/>
          <a:p>
            <a:r>
              <a:rPr lang="it-IT" dirty="0"/>
              <a:t>Architettura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64202-255B-493D-923A-4954DD8587D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71160"/>
            <a:ext cx="1163638" cy="117475"/>
          </a:xfrm>
        </p:spPr>
        <p:txBody>
          <a:bodyPr/>
          <a:lstStyle/>
          <a:p>
            <a:fld id="{C1783AD7-02E7-449A-B532-68934DEE5F31}" type="datetime4">
              <a:rPr lang="it-IT" smtClean="0">
                <a:solidFill>
                  <a:srgbClr val="A9A9A9"/>
                </a:solidFill>
              </a:rPr>
              <a:pPr/>
              <a:t>13 aprile 2021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EA27E-89A5-44EE-AF5E-FD82733525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8113"/>
            <a:ext cx="676275" cy="119062"/>
          </a:xfrm>
        </p:spPr>
        <p:txBody>
          <a:bodyPr/>
          <a:lstStyle/>
          <a:p>
            <a:r>
              <a:rPr lang="it-IT">
                <a:solidFill>
                  <a:srgbClr val="A9A9A9"/>
                </a:solidFill>
              </a:rPr>
              <a:t>Slide </a:t>
            </a:r>
            <a:fld id="{619F89D8-7AE3-494A-97F3-03D680869632}" type="slidenum">
              <a:rPr lang="it-IT" smtClean="0">
                <a:solidFill>
                  <a:srgbClr val="A9A9A9"/>
                </a:solidFill>
              </a:rPr>
              <a:pPr/>
              <a:t>6</a:t>
            </a:fld>
            <a:endParaRPr lang="it-IT">
              <a:solidFill>
                <a:srgbClr val="A9A9A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DDFA0-3F96-4E83-A6CA-C5AD8BA17E20}"/>
              </a:ext>
            </a:extLst>
          </p:cNvPr>
          <p:cNvSpPr txBox="1"/>
          <p:nvPr/>
        </p:nvSpPr>
        <p:spPr bwMode="gray">
          <a:xfrm>
            <a:off x="1216404" y="782630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ABB on-</a:t>
            </a:r>
            <a:r>
              <a:rPr lang="it-IT" sz="1400" b="1" dirty="0" err="1">
                <a:solidFill>
                  <a:schemeClr val="tx2"/>
                </a:solidFill>
              </a:rPr>
              <a:t>premises</a:t>
            </a:r>
            <a:endParaRPr lang="it-IT" sz="1400" b="1" dirty="0">
              <a:solidFill>
                <a:schemeClr val="tx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9087AA-61FF-44B7-B4B4-D6FEF1A89DE3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00" b="96889" l="7111" r="92889">
                        <a14:foregroundMark x1="7556" y1="40889" x2="7556" y2="40889"/>
                        <a14:foregroundMark x1="29333" y1="11111" x2="29333" y2="11111"/>
                        <a14:foregroundMark x1="29333" y1="11111" x2="29333" y2="11111"/>
                        <a14:foregroundMark x1="16889" y1="5333" x2="16889" y2="5333"/>
                        <a14:foregroundMark x1="19111" y1="96444" x2="19111" y2="96444"/>
                        <a14:foregroundMark x1="8889" y1="4444" x2="8889" y2="4444"/>
                        <a14:foregroundMark x1="9778" y1="95111" x2="9778" y2="95111"/>
                        <a14:foregroundMark x1="20000" y1="75556" x2="20000" y2="75556"/>
                        <a14:foregroundMark x1="19111" y1="51556" x2="19111" y2="51556"/>
                        <a14:foregroundMark x1="20000" y1="34222" x2="20000" y2="34222"/>
                        <a14:foregroundMark x1="64889" y1="45778" x2="64889" y2="45778"/>
                        <a14:foregroundMark x1="76444" y1="49333" x2="76444" y2="49333"/>
                        <a14:foregroundMark x1="90222" y1="49333" x2="90222" y2="49333"/>
                        <a14:foregroundMark x1="90222" y1="49333" x2="90222" y2="49333"/>
                        <a14:foregroundMark x1="91556" y1="48000" x2="91556" y2="48000"/>
                        <a14:foregroundMark x1="91556" y1="80000" x2="91556" y2="80000"/>
                        <a14:foregroundMark x1="67556" y1="83556" x2="67556" y2="83556"/>
                        <a14:foregroundMark x1="79111" y1="82667" x2="79111" y2="82667"/>
                        <a14:foregroundMark x1="9333" y1="96000" x2="9333" y2="96000"/>
                        <a14:foregroundMark x1="12000" y1="96889" x2="31111" y2="96444"/>
                        <a14:foregroundMark x1="91556" y1="82222" x2="91556" y2="72889"/>
                        <a14:foregroundMark x1="91556" y1="94222" x2="91556" y2="82222"/>
                        <a14:foregroundMark x1="92889" y1="81778" x2="92889" y2="81778"/>
                        <a14:foregroundMark x1="7111" y1="40889" x2="7111" y2="40889"/>
                        <a14:foregroundMark x1="7556" y1="40889" x2="7556" y2="40889"/>
                        <a14:backgroundMark x1="52444" y1="46667" x2="52444" y2="46667"/>
                        <a14:backgroundMark x1="6667" y1="41778" x2="6667" y2="41778"/>
                        <a14:backgroundMark x1="6667" y1="41333" x2="6667" y2="41333"/>
                        <a14:backgroundMark x1="93778" y1="82222" x2="93778" y2="82222"/>
                        <a14:backgroundMark x1="92889" y1="82222" x2="92889" y2="82222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06" y="2984508"/>
            <a:ext cx="756505" cy="7565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2D8B68-80D8-46D2-8A45-D880F06CA32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36597" y="2080349"/>
            <a:ext cx="1076723" cy="4058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3C6811-56F5-4A4C-BA19-EB1497F7B8C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6323" y="2668296"/>
            <a:ext cx="1456374" cy="436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72AB3B-7B54-41B1-B448-4C148D71200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6851890" y="4417853"/>
            <a:ext cx="1757533" cy="681528"/>
          </a:xfrm>
          <a:prstGeom prst="rect">
            <a:avLst/>
          </a:prstGeom>
        </p:spPr>
      </p:pic>
      <p:sp>
        <p:nvSpPr>
          <p:cNvPr id="32" name="Right Brace 31">
            <a:extLst>
              <a:ext uri="{FF2B5EF4-FFF2-40B4-BE49-F238E27FC236}">
                <a16:creationId xmlns:a16="http://schemas.microsoft.com/office/drawing/2014/main" id="{5F4E99AE-22FD-43C5-9EDE-90B33D19280C}"/>
              </a:ext>
            </a:extLst>
          </p:cNvPr>
          <p:cNvSpPr/>
          <p:nvPr/>
        </p:nvSpPr>
        <p:spPr bwMode="gray">
          <a:xfrm>
            <a:off x="1840052" y="1721065"/>
            <a:ext cx="320393" cy="479978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F9C5FD-FDFA-43D5-BF70-CDC17A9B4264}"/>
              </a:ext>
            </a:extLst>
          </p:cNvPr>
          <p:cNvCxnSpPr>
            <a:cxnSpLocks/>
          </p:cNvCxnSpPr>
          <p:nvPr/>
        </p:nvCxnSpPr>
        <p:spPr bwMode="gray">
          <a:xfrm>
            <a:off x="2092697" y="1960808"/>
            <a:ext cx="16019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99B47D79-2CDD-4126-AC63-082AE0324170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</a:blip>
          <a:stretch>
            <a:fillRect/>
          </a:stretch>
        </p:blipFill>
        <p:spPr>
          <a:xfrm>
            <a:off x="4128148" y="3926884"/>
            <a:ext cx="1095236" cy="1095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60A12E-57B8-443D-9BDE-27145DEA16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6449" y="3054067"/>
            <a:ext cx="408354" cy="4083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2EC863D-66E6-45B6-9D36-5150EF2C9AD7}"/>
              </a:ext>
            </a:extLst>
          </p:cNvPr>
          <p:cNvSpPr txBox="1"/>
          <p:nvPr/>
        </p:nvSpPr>
        <p:spPr bwMode="gray">
          <a:xfrm>
            <a:off x="3862578" y="5108684"/>
            <a:ext cx="1626375" cy="3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dirty="0"/>
              <a:t>Azure blob storage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4070844-EB37-4574-A64F-DF9961BF791A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</a:blip>
          <a:stretch>
            <a:fillRect/>
          </a:stretch>
        </p:blipFill>
        <p:spPr>
          <a:xfrm>
            <a:off x="6846834" y="2919723"/>
            <a:ext cx="1979356" cy="45502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F55E86A-C49D-48B8-9BB4-1E22EEA4259A}"/>
              </a:ext>
            </a:extLst>
          </p:cNvPr>
          <p:cNvSpPr txBox="1"/>
          <p:nvPr/>
        </p:nvSpPr>
        <p:spPr bwMode="gray">
          <a:xfrm>
            <a:off x="3751585" y="5938672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Data </a:t>
            </a:r>
            <a:r>
              <a:rPr lang="it-IT" sz="1400" b="1" dirty="0" err="1">
                <a:solidFill>
                  <a:schemeClr val="tx2"/>
                </a:solidFill>
              </a:rPr>
              <a:t>lake</a:t>
            </a:r>
            <a:endParaRPr lang="it-IT" sz="1400" b="1" dirty="0">
              <a:solidFill>
                <a:schemeClr val="tx2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49A0999-DE81-4FAF-8886-5C08AE235A23}"/>
              </a:ext>
            </a:extLst>
          </p:cNvPr>
          <p:cNvSpPr/>
          <p:nvPr/>
        </p:nvSpPr>
        <p:spPr bwMode="gray">
          <a:xfrm rot="3237263">
            <a:off x="3180193" y="3084971"/>
            <a:ext cx="1216268" cy="84065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D0D776-9760-4A1D-9A72-310C24D156E8}"/>
              </a:ext>
            </a:extLst>
          </p:cNvPr>
          <p:cNvSpPr txBox="1"/>
          <p:nvPr/>
        </p:nvSpPr>
        <p:spPr bwMode="gray">
          <a:xfrm>
            <a:off x="6933283" y="833149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Data </a:t>
            </a:r>
            <a:r>
              <a:rPr lang="it-IT" sz="1400" b="1" dirty="0" err="1">
                <a:solidFill>
                  <a:schemeClr val="tx2"/>
                </a:solidFill>
              </a:rPr>
              <a:t>warehouse</a:t>
            </a:r>
            <a:endParaRPr lang="it-IT" sz="1400" b="1" dirty="0">
              <a:solidFill>
                <a:schemeClr val="tx2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E6BB42C-BFA2-42A6-9DB4-6BDE38E2AF74}"/>
              </a:ext>
            </a:extLst>
          </p:cNvPr>
          <p:cNvSpPr/>
          <p:nvPr/>
        </p:nvSpPr>
        <p:spPr bwMode="gray">
          <a:xfrm rot="19327906">
            <a:off x="5120957" y="3269299"/>
            <a:ext cx="1216268" cy="84065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86753B-D829-4A86-BF3C-FE0956F62E83}"/>
              </a:ext>
            </a:extLst>
          </p:cNvPr>
          <p:cNvSpPr txBox="1"/>
          <p:nvPr/>
        </p:nvSpPr>
        <p:spPr bwMode="gray">
          <a:xfrm>
            <a:off x="2677104" y="3374113"/>
            <a:ext cx="870420" cy="19023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900" dirty="0" err="1"/>
              <a:t>compressed</a:t>
            </a:r>
            <a:endParaRPr lang="it-IT" sz="9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224B80-D0C5-4932-BC0A-849B719D879D}"/>
              </a:ext>
            </a:extLst>
          </p:cNvPr>
          <p:cNvSpPr txBox="1"/>
          <p:nvPr/>
        </p:nvSpPr>
        <p:spPr bwMode="gray">
          <a:xfrm>
            <a:off x="5483957" y="2525970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/>
              <a:t>Staging</a:t>
            </a:r>
            <a:endParaRPr lang="it-IT" sz="1400" b="1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EA15AB7-DAF8-4A29-A183-B76133406EFC}"/>
              </a:ext>
            </a:extLst>
          </p:cNvPr>
          <p:cNvSpPr/>
          <p:nvPr/>
        </p:nvSpPr>
        <p:spPr bwMode="gray">
          <a:xfrm>
            <a:off x="7236597" y="1780861"/>
            <a:ext cx="1216268" cy="24748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pic>
        <p:nvPicPr>
          <p:cNvPr id="1670146" name="Picture 1670145">
            <a:extLst>
              <a:ext uri="{FF2B5EF4-FFF2-40B4-BE49-F238E27FC236}">
                <a16:creationId xmlns:a16="http://schemas.microsoft.com/office/drawing/2014/main" id="{212D18CC-9857-42B2-B4BF-3EA7BD2710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25792" y="1210961"/>
            <a:ext cx="1526100" cy="15261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6F95A0F-B3D7-4C62-A439-635F3B698615}"/>
              </a:ext>
            </a:extLst>
          </p:cNvPr>
          <p:cNvSpPr txBox="1"/>
          <p:nvPr/>
        </p:nvSpPr>
        <p:spPr bwMode="gray">
          <a:xfrm>
            <a:off x="8338102" y="2511269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/>
              <a:t>Consolidation</a:t>
            </a:r>
            <a:endParaRPr lang="it-IT" sz="1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311C44-98C3-4E02-A718-E9647CEEEC49}"/>
              </a:ext>
            </a:extLst>
          </p:cNvPr>
          <p:cNvSpPr txBox="1"/>
          <p:nvPr/>
        </p:nvSpPr>
        <p:spPr bwMode="gray">
          <a:xfrm>
            <a:off x="4754914" y="3122816"/>
            <a:ext cx="1013722" cy="479022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900" dirty="0" err="1"/>
              <a:t>Snowflake</a:t>
            </a:r>
            <a:r>
              <a:rPr lang="it-IT" sz="900" dirty="0"/>
              <a:t> SQL «copy» tasks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FD06025C-E137-40C1-BC0F-D1C21C4E389F}"/>
              </a:ext>
            </a:extLst>
          </p:cNvPr>
          <p:cNvSpPr/>
          <p:nvPr/>
        </p:nvSpPr>
        <p:spPr bwMode="gray">
          <a:xfrm>
            <a:off x="8614479" y="4612585"/>
            <a:ext cx="855705" cy="24748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pic>
        <p:nvPicPr>
          <p:cNvPr id="1670148" name="Picture 1670147">
            <a:extLst>
              <a:ext uri="{FF2B5EF4-FFF2-40B4-BE49-F238E27FC236}">
                <a16:creationId xmlns:a16="http://schemas.microsoft.com/office/drawing/2014/main" id="{AED32EC2-33E9-4548-B718-4A2F6698F6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434" y="3926884"/>
            <a:ext cx="1705709" cy="113713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4F6FC80-59A3-4E66-BDD1-22B3AD1027B5}"/>
              </a:ext>
            </a:extLst>
          </p:cNvPr>
          <p:cNvSpPr txBox="1"/>
          <p:nvPr/>
        </p:nvSpPr>
        <p:spPr bwMode="gray">
          <a:xfrm>
            <a:off x="9815837" y="4976405"/>
            <a:ext cx="1904902" cy="217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/>
              <a:t>PowerBI</a:t>
            </a:r>
            <a:endParaRPr lang="it-IT" sz="1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5D62F0-5FD7-40B1-A013-A20B552D7C24}"/>
              </a:ext>
            </a:extLst>
          </p:cNvPr>
          <p:cNvSpPr txBox="1"/>
          <p:nvPr/>
        </p:nvSpPr>
        <p:spPr bwMode="gray">
          <a:xfrm>
            <a:off x="9402839" y="5990734"/>
            <a:ext cx="2861633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 err="1">
                <a:solidFill>
                  <a:schemeClr val="tx2"/>
                </a:solidFill>
              </a:rPr>
              <a:t>Visualisation</a:t>
            </a:r>
            <a:r>
              <a:rPr lang="it-IT" sz="1400" b="1" dirty="0">
                <a:solidFill>
                  <a:schemeClr val="tx2"/>
                </a:solidFill>
              </a:rPr>
              <a:t> and </a:t>
            </a:r>
            <a:r>
              <a:rPr lang="it-IT" sz="1400" b="1" dirty="0" err="1">
                <a:solidFill>
                  <a:schemeClr val="tx2"/>
                </a:solidFill>
              </a:rPr>
              <a:t>consumption</a:t>
            </a:r>
            <a:endParaRPr lang="it-IT" sz="1400" b="1" dirty="0">
              <a:solidFill>
                <a:schemeClr val="tx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E68940-CFA5-4092-A74B-78C1EF50E48D}"/>
              </a:ext>
            </a:extLst>
          </p:cNvPr>
          <p:cNvSpPr txBox="1"/>
          <p:nvPr/>
        </p:nvSpPr>
        <p:spPr bwMode="gray">
          <a:xfrm>
            <a:off x="9565899" y="3689628"/>
            <a:ext cx="2426328" cy="2252546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1670150" name="TextBox 1670149">
            <a:extLst>
              <a:ext uri="{FF2B5EF4-FFF2-40B4-BE49-F238E27FC236}">
                <a16:creationId xmlns:a16="http://schemas.microsoft.com/office/drawing/2014/main" id="{F731A5CC-0479-4FFD-8EEF-9A563B036089}"/>
              </a:ext>
            </a:extLst>
          </p:cNvPr>
          <p:cNvSpPr txBox="1"/>
          <p:nvPr/>
        </p:nvSpPr>
        <p:spPr bwMode="gray">
          <a:xfrm>
            <a:off x="6846834" y="5037588"/>
            <a:ext cx="2181137" cy="5130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600" dirty="0" err="1"/>
              <a:t>Further</a:t>
            </a:r>
            <a:r>
              <a:rPr lang="it-IT" sz="600" dirty="0"/>
              <a:t> offline </a:t>
            </a:r>
            <a:r>
              <a:rPr lang="it-IT" sz="600" dirty="0" err="1"/>
              <a:t>mappings</a:t>
            </a:r>
            <a:r>
              <a:rPr lang="it-IT" sz="600" dirty="0"/>
              <a:t> </a:t>
            </a:r>
            <a:r>
              <a:rPr lang="it-IT" sz="600" dirty="0" err="1"/>
              <a:t>maintained</a:t>
            </a:r>
            <a:r>
              <a:rPr lang="it-IT" sz="600" dirty="0"/>
              <a:t> by business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7198AE93-A2BD-44C8-AD47-2E5EBC4AF418}"/>
              </a:ext>
            </a:extLst>
          </p:cNvPr>
          <p:cNvSpPr/>
          <p:nvPr/>
        </p:nvSpPr>
        <p:spPr bwMode="gray">
          <a:xfrm rot="3237263">
            <a:off x="8794705" y="3285591"/>
            <a:ext cx="1216268" cy="84065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539CE-AC89-42A3-B209-48E3670A1A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76515" y="5441152"/>
            <a:ext cx="675552" cy="6755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A49C71-961B-4801-B8A2-9C447D38F4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91315" y="827705"/>
            <a:ext cx="675552" cy="675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17372-57E1-4E2C-B57B-70D96E209316}"/>
              </a:ext>
            </a:extLst>
          </p:cNvPr>
          <p:cNvSpPr txBox="1"/>
          <p:nvPr/>
        </p:nvSpPr>
        <p:spPr bwMode="gray">
          <a:xfrm>
            <a:off x="1107051" y="6264573"/>
            <a:ext cx="8163242" cy="46532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900" dirty="0">
                <a:solidFill>
                  <a:srgbClr val="817275"/>
                </a:solidFill>
              </a:rPr>
              <a:t>*pacchetto SSIS realizzato da sviluppatori di ABB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BD770-3C2E-4399-80C7-ECA34E846A48}"/>
              </a:ext>
            </a:extLst>
          </p:cNvPr>
          <p:cNvSpPr txBox="1"/>
          <p:nvPr/>
        </p:nvSpPr>
        <p:spPr bwMode="gray">
          <a:xfrm>
            <a:off x="2677104" y="1685586"/>
            <a:ext cx="1182368" cy="622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it-IT" sz="1400" dirty="0"/>
              <a:t>	*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0F5649-6843-466A-A92B-A96DEDEE7CAA}"/>
              </a:ext>
            </a:extLst>
          </p:cNvPr>
          <p:cNvSpPr txBox="1"/>
          <p:nvPr/>
        </p:nvSpPr>
        <p:spPr bwMode="gray">
          <a:xfrm>
            <a:off x="3490872" y="3632344"/>
            <a:ext cx="2426328" cy="2252546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251E44-AB42-4B5E-8EA1-63D68436AB02}"/>
              </a:ext>
            </a:extLst>
          </p:cNvPr>
          <p:cNvSpPr txBox="1"/>
          <p:nvPr/>
        </p:nvSpPr>
        <p:spPr bwMode="gray">
          <a:xfrm>
            <a:off x="5693418" y="1189795"/>
            <a:ext cx="4549586" cy="2277690"/>
          </a:xfrm>
          <a:prstGeom prst="rect">
            <a:avLst/>
          </a:prstGeom>
          <a:solidFill>
            <a:srgbClr val="000000">
              <a:alpha val="5098"/>
            </a:srgbClr>
          </a:solidFill>
          <a:ln w="28575">
            <a:solidFill>
              <a:schemeClr val="tx1"/>
            </a:solidFill>
            <a:prstDash val="dash"/>
          </a:ln>
        </p:spPr>
        <p:txBody>
          <a:bodyPr wrap="square" lIns="72000" tIns="72000" rIns="72000" bIns="72000" rtlCol="0">
            <a:noAutofit/>
          </a:bodyPr>
          <a:lstStyle/>
          <a:p>
            <a:endParaRPr lang="it-IT" sz="1400" dirty="0" err="1"/>
          </a:p>
        </p:txBody>
      </p:sp>
    </p:spTree>
    <p:extLst>
      <p:ext uri="{BB962C8B-B14F-4D97-AF65-F5344CB8AC3E}">
        <p14:creationId xmlns:p14="http://schemas.microsoft.com/office/powerpoint/2010/main" val="20330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55890201-1F89-4A9E-965A-E5CE9FF9D34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5779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18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D2D1E0-F241-4D85-B4A1-1869C383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 err="1"/>
              <a:t>Qlik</a:t>
            </a:r>
            <a:r>
              <a:rPr lang="it-IT" dirty="0"/>
              <a:t> compose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72ACF-EAC9-409D-B705-EF52398B1D9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err="1"/>
              <a:t>Qlik</a:t>
            </a:r>
            <a:r>
              <a:rPr lang="it-IT" dirty="0"/>
              <a:t> compose + </a:t>
            </a:r>
            <a:r>
              <a:rPr lang="it-IT" dirty="0" err="1"/>
              <a:t>snowflake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F14AF-607A-408E-BA11-ACA495D8A7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483"/>
          <a:stretch/>
        </p:blipFill>
        <p:spPr>
          <a:xfrm>
            <a:off x="335712" y="1666821"/>
            <a:ext cx="4471180" cy="5076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3C8415-F4ED-49B8-8011-2B9529693C92}"/>
              </a:ext>
            </a:extLst>
          </p:cNvPr>
          <p:cNvSpPr/>
          <p:nvPr/>
        </p:nvSpPr>
        <p:spPr bwMode="gray">
          <a:xfrm>
            <a:off x="2860647" y="6129348"/>
            <a:ext cx="1946245" cy="614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Staging</a:t>
            </a:r>
            <a:endParaRPr lang="it-IT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029562-0619-42FE-AC12-B6FF1E3DE738}"/>
              </a:ext>
            </a:extLst>
          </p:cNvPr>
          <p:cNvGrpSpPr/>
          <p:nvPr/>
        </p:nvGrpSpPr>
        <p:grpSpPr>
          <a:xfrm>
            <a:off x="4919727" y="116933"/>
            <a:ext cx="5650724" cy="3451290"/>
            <a:chOff x="-1" y="192485"/>
            <a:chExt cx="12190414" cy="62125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59E774-8B25-48BC-8C90-AF24A7E4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452937"/>
              <a:ext cx="12190413" cy="59521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656E6-3C27-48C5-9A31-1EBE9F9D4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92485"/>
              <a:ext cx="12190413" cy="2604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6030CDF-E6BB-4736-8E4D-7BD2B0B35770}"/>
              </a:ext>
            </a:extLst>
          </p:cNvPr>
          <p:cNvSpPr/>
          <p:nvPr/>
        </p:nvSpPr>
        <p:spPr bwMode="gray">
          <a:xfrm>
            <a:off x="4955347" y="3293727"/>
            <a:ext cx="2939729" cy="270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Qlik</a:t>
            </a:r>
            <a:r>
              <a:rPr lang="it-IT" sz="1400" dirty="0"/>
              <a:t> </a:t>
            </a:r>
            <a:r>
              <a:rPr lang="it-IT" sz="1400" dirty="0" err="1"/>
              <a:t>Attunity</a:t>
            </a:r>
            <a:r>
              <a:rPr lang="it-IT" sz="1400" dirty="0"/>
              <a:t> Compose mapping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268E86-ECDE-4110-B749-063D101A341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2713"/>
          <a:stretch/>
        </p:blipFill>
        <p:spPr>
          <a:xfrm>
            <a:off x="7895076" y="1731071"/>
            <a:ext cx="3956645" cy="5009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06BE0F-36EA-4D23-96B7-706888C1CDBD}"/>
              </a:ext>
            </a:extLst>
          </p:cNvPr>
          <p:cNvSpPr/>
          <p:nvPr/>
        </p:nvSpPr>
        <p:spPr bwMode="gray">
          <a:xfrm>
            <a:off x="9913865" y="6127063"/>
            <a:ext cx="1946245" cy="614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Consolidation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2408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AD414E22-C8E7-4F64-B090-49DC65F4ED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9791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21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D6DB036-53E3-4084-856E-0E19206D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 err="1"/>
              <a:t>PowerBI</a:t>
            </a:r>
            <a:endParaRPr lang="it-I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13B95-0E1C-4A22-ABF3-55FA416245E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2324" y="1596113"/>
            <a:ext cx="5602705" cy="4315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dirty="0" err="1"/>
              <a:t>layer</a:t>
            </a:r>
            <a:r>
              <a:rPr lang="it-IT" dirty="0"/>
              <a:t> di </a:t>
            </a:r>
            <a:r>
              <a:rPr lang="it-IT" dirty="0" err="1"/>
              <a:t>consolidation</a:t>
            </a:r>
            <a:r>
              <a:rPr lang="it-IT" dirty="0"/>
              <a:t> è stato dunque collegato a </a:t>
            </a:r>
            <a:r>
              <a:rPr lang="it-IT" dirty="0" err="1"/>
              <a:t>PowerBI</a:t>
            </a:r>
            <a:r>
              <a:rPr lang="it-IT" dirty="0"/>
              <a:t> insieme ad ulteriori mappature in </a:t>
            </a:r>
            <a:r>
              <a:rPr lang="it-IT" dirty="0" err="1"/>
              <a:t>Sharepoint</a:t>
            </a:r>
            <a:r>
              <a:rPr lang="it-IT" dirty="0"/>
              <a:t>. Il risultato su </a:t>
            </a:r>
            <a:r>
              <a:rPr lang="it-IT" dirty="0" err="1"/>
              <a:t>Powerbi</a:t>
            </a:r>
            <a:r>
              <a:rPr lang="it-IT" dirty="0"/>
              <a:t> service è un </a:t>
            </a:r>
            <a:r>
              <a:rPr lang="it-IT" dirty="0" err="1"/>
              <a:t>dataflow</a:t>
            </a:r>
            <a:r>
              <a:rPr lang="it-IT" dirty="0"/>
              <a:t> molto più semplice (primo </a:t>
            </a:r>
            <a:r>
              <a:rPr lang="it-IT" dirty="0" err="1"/>
              <a:t>screenshot</a:t>
            </a:r>
            <a:r>
              <a:rPr lang="it-IT" dirty="0"/>
              <a:t> in alto a destra).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la visualizzazione, mi sono affidato a visual nativi di </a:t>
            </a:r>
            <a:r>
              <a:rPr lang="it-IT" dirty="0" err="1"/>
              <a:t>powerbi</a:t>
            </a:r>
            <a:r>
              <a:rPr lang="it-IT" dirty="0"/>
              <a:t>, per una migliore interattività. Ordinato e fatturato sono stati visualizzati secondo le seguenti principali dimensioni:</a:t>
            </a:r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Business </a:t>
            </a:r>
            <a:r>
              <a:rPr lang="it-IT" dirty="0" err="1"/>
              <a:t>unit</a:t>
            </a:r>
            <a:endParaRPr lang="it-IT" dirty="0"/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Cliente</a:t>
            </a:r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Regione e paese di appartenenza</a:t>
            </a:r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Unità legale di vendita</a:t>
            </a:r>
          </a:p>
          <a:p>
            <a:pPr marL="645750" lvl="3" indent="-285750">
              <a:buFont typeface="Wingdings" panose="05000000000000000000" pitchFamily="2" charset="2"/>
              <a:buChar char="Ø"/>
            </a:pPr>
            <a:r>
              <a:rPr lang="it-IT" dirty="0"/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Numerose «</a:t>
            </a:r>
            <a:r>
              <a:rPr lang="it-IT" dirty="0" err="1"/>
              <a:t>measures</a:t>
            </a:r>
            <a:r>
              <a:rPr lang="it-IT" dirty="0"/>
              <a:t>» sono state create per effettuare benchmarking vs LY, vs budget o per visualizzare i trend quotidiani  (</a:t>
            </a:r>
            <a:r>
              <a:rPr lang="it-IT" dirty="0" err="1"/>
              <a:t>screenshot</a:t>
            </a:r>
            <a:r>
              <a:rPr lang="it-IT" dirty="0"/>
              <a:t> in basso a destra).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service, la dashboard si rinfresca tutti i giorni alle 14 con un </a:t>
            </a:r>
            <a:r>
              <a:rPr lang="it-IT" dirty="0" err="1"/>
              <a:t>failsafe</a:t>
            </a:r>
            <a:r>
              <a:rPr lang="it-IT" dirty="0"/>
              <a:t> alle 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6490803-3E28-47F0-B236-49C692B369E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Visualizzazione e deployment in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302F7-7CE5-42BA-8BC4-9156D70DD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969" y="62438"/>
            <a:ext cx="5602705" cy="1361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F4711E-18A5-463D-A989-BBDA31431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385" y="4188115"/>
            <a:ext cx="5596336" cy="2596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B5B0F9-B054-483A-B412-3B7117106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385" y="1497811"/>
            <a:ext cx="5596336" cy="2577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561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6286296C-DB88-423E-9196-45656CEFA5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00841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23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C38B9C-ECAE-425F-8AB5-BE5886D577BC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 rotWithShape="1">
          <a:blip r:embed="rId6"/>
          <a:srcRect r="23672"/>
          <a:stretch/>
        </p:blipFill>
        <p:spPr>
          <a:xfrm>
            <a:off x="4381532" y="740727"/>
            <a:ext cx="7480660" cy="516497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B6BEBE2-24D6-4449-A875-B9024904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it-IT" dirty="0"/>
              <a:t>Data model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1EF3A8E-53F7-4DFE-9AA6-781694EC30E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PowerBI</a:t>
            </a:r>
            <a:endParaRPr lang="it-I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32F4CB-8C8A-483A-8127-703F3D0097E7}"/>
              </a:ext>
            </a:extLst>
          </p:cNvPr>
          <p:cNvCxnSpPr/>
          <p:nvPr/>
        </p:nvCxnSpPr>
        <p:spPr bwMode="gray">
          <a:xfrm>
            <a:off x="4381532" y="2067077"/>
            <a:ext cx="348342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006DBD-61DC-496D-8C64-28E4C984FA72}"/>
              </a:ext>
            </a:extLst>
          </p:cNvPr>
          <p:cNvCxnSpPr>
            <a:cxnSpLocks/>
          </p:cNvCxnSpPr>
          <p:nvPr/>
        </p:nvCxnSpPr>
        <p:spPr bwMode="gray">
          <a:xfrm flipV="1">
            <a:off x="7864961" y="2067077"/>
            <a:ext cx="0" cy="34660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4218D5-1C7F-45C8-89C8-9797ACEA0BDF}"/>
              </a:ext>
            </a:extLst>
          </p:cNvPr>
          <p:cNvCxnSpPr>
            <a:cxnSpLocks/>
          </p:cNvCxnSpPr>
          <p:nvPr/>
        </p:nvCxnSpPr>
        <p:spPr bwMode="gray">
          <a:xfrm>
            <a:off x="4446846" y="3769603"/>
            <a:ext cx="141514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63E38C-EB6D-4955-AFD8-6B1DA6395339}"/>
              </a:ext>
            </a:extLst>
          </p:cNvPr>
          <p:cNvCxnSpPr>
            <a:cxnSpLocks/>
          </p:cNvCxnSpPr>
          <p:nvPr/>
        </p:nvCxnSpPr>
        <p:spPr bwMode="gray">
          <a:xfrm>
            <a:off x="5940364" y="5594049"/>
            <a:ext cx="192459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8255FF-1552-4C20-A213-B232B75E0566}"/>
              </a:ext>
            </a:extLst>
          </p:cNvPr>
          <p:cNvCxnSpPr>
            <a:cxnSpLocks/>
          </p:cNvCxnSpPr>
          <p:nvPr/>
        </p:nvCxnSpPr>
        <p:spPr bwMode="gray">
          <a:xfrm flipV="1">
            <a:off x="5861987" y="3769604"/>
            <a:ext cx="0" cy="182444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369460-868A-4E9C-9848-23B71EFEF87D}"/>
              </a:ext>
            </a:extLst>
          </p:cNvPr>
          <p:cNvCxnSpPr>
            <a:cxnSpLocks/>
          </p:cNvCxnSpPr>
          <p:nvPr/>
        </p:nvCxnSpPr>
        <p:spPr bwMode="gray">
          <a:xfrm flipV="1">
            <a:off x="4381532" y="2067077"/>
            <a:ext cx="0" cy="17025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06F3960-AA35-47DD-A025-DB98BFC7631B}"/>
              </a:ext>
            </a:extLst>
          </p:cNvPr>
          <p:cNvSpPr/>
          <p:nvPr/>
        </p:nvSpPr>
        <p:spPr bwMode="gray">
          <a:xfrm>
            <a:off x="7925922" y="2763763"/>
            <a:ext cx="3361506" cy="283027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791F1-3B74-496A-9BEE-68548F3B1354}"/>
              </a:ext>
            </a:extLst>
          </p:cNvPr>
          <p:cNvSpPr/>
          <p:nvPr/>
        </p:nvSpPr>
        <p:spPr bwMode="gray">
          <a:xfrm>
            <a:off x="6806870" y="837724"/>
            <a:ext cx="1058091" cy="917700"/>
          </a:xfrm>
          <a:prstGeom prst="rect">
            <a:avLst/>
          </a:prstGeom>
          <a:noFill/>
          <a:ln w="28575">
            <a:solidFill>
              <a:srgbClr val="00CC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7A79FB-60E2-4F4E-B6EA-C2B8BAC42334}"/>
              </a:ext>
            </a:extLst>
          </p:cNvPr>
          <p:cNvSpPr txBox="1"/>
          <p:nvPr/>
        </p:nvSpPr>
        <p:spPr bwMode="gray">
          <a:xfrm>
            <a:off x="333221" y="1484103"/>
            <a:ext cx="3735332" cy="440047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 sinistra uno </a:t>
            </a:r>
            <a:r>
              <a:rPr lang="it-IT" sz="1400" dirty="0" err="1"/>
              <a:t>screenshot</a:t>
            </a:r>
            <a:r>
              <a:rPr lang="it-IT" sz="1400" dirty="0"/>
              <a:t> del servizio di </a:t>
            </a:r>
            <a:r>
              <a:rPr lang="it-IT" sz="1400" dirty="0" err="1"/>
              <a:t>analysis</a:t>
            </a:r>
            <a:r>
              <a:rPr lang="it-IT" sz="1400" dirty="0"/>
              <a:t> services di </a:t>
            </a:r>
            <a:r>
              <a:rPr lang="it-IT" sz="1400" dirty="0" err="1"/>
              <a:t>powerbi</a:t>
            </a:r>
            <a:r>
              <a:rPr lang="it-IT" sz="1400" dirty="0"/>
              <a:t>, ad esempio: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/>
              <a:t>Dimensioni: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 err="1"/>
              <a:t>dKPI</a:t>
            </a:r>
            <a:r>
              <a:rPr lang="it-IT" sz="1400" dirty="0"/>
              <a:t> è la Dimensioni: ad esempio, dimensione per selezionare ordinato/fatturato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 err="1"/>
              <a:t>dMgmt</a:t>
            </a:r>
            <a:r>
              <a:rPr lang="it-IT" sz="1400" dirty="0"/>
              <a:t>: dimensioni per business </a:t>
            </a:r>
            <a:r>
              <a:rPr lang="it-IT" sz="1400" dirty="0" err="1"/>
              <a:t>unit</a:t>
            </a:r>
            <a:endParaRPr lang="it-IT" sz="1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/>
              <a:t>Misure: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/>
              <a:t>Benchmarking vs LY e Budget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/>
              <a:t>Filtri per canale di vendite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400" dirty="0"/>
              <a:t>MTD/QTD/YTD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/>
              <a:t>Tabelle dei fatti: transazioni per ordinato / fatturato, più eventuali correzioni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B0B45-D0AE-45D1-AE4E-E5F8D860402B}"/>
              </a:ext>
            </a:extLst>
          </p:cNvPr>
          <p:cNvSpPr txBox="1"/>
          <p:nvPr/>
        </p:nvSpPr>
        <p:spPr bwMode="gray">
          <a:xfrm>
            <a:off x="5236115" y="3000557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/>
              <a:t>Tabelle dei fatti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E562E0-27F8-44C0-8F36-089B0DB344F0}"/>
              </a:ext>
            </a:extLst>
          </p:cNvPr>
          <p:cNvSpPr txBox="1"/>
          <p:nvPr/>
        </p:nvSpPr>
        <p:spPr bwMode="gray">
          <a:xfrm>
            <a:off x="8654224" y="3000922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Tabelle misure</a:t>
            </a:r>
          </a:p>
          <a:p>
            <a:pPr algn="ctr"/>
            <a:r>
              <a:rPr lang="it-IT" sz="1400" b="1" dirty="0" err="1">
                <a:solidFill>
                  <a:schemeClr val="tx2"/>
                </a:solidFill>
              </a:rPr>
              <a:t>PowerBI</a:t>
            </a:r>
            <a:endParaRPr lang="it-IT" sz="1400" b="1" dirty="0">
              <a:solidFill>
                <a:schemeClr val="tx2"/>
              </a:solidFill>
            </a:endParaRPr>
          </a:p>
          <a:p>
            <a:pPr algn="ctr"/>
            <a:r>
              <a:rPr lang="it-IT" sz="1400" b="1" dirty="0">
                <a:solidFill>
                  <a:schemeClr val="tx2"/>
                </a:solidFill>
              </a:rPr>
              <a:t>MTD/QTD/YTD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2A609C-360D-4053-99DB-171A60BF3224}"/>
              </a:ext>
            </a:extLst>
          </p:cNvPr>
          <p:cNvSpPr txBox="1"/>
          <p:nvPr/>
        </p:nvSpPr>
        <p:spPr bwMode="gray">
          <a:xfrm>
            <a:off x="6383464" y="1120660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rgbClr val="00CC00"/>
                </a:solidFill>
              </a:rPr>
              <a:t>Calendario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457E01-320E-4888-9AD5-C10B7E528119}"/>
              </a:ext>
            </a:extLst>
          </p:cNvPr>
          <p:cNvSpPr txBox="1"/>
          <p:nvPr/>
        </p:nvSpPr>
        <p:spPr bwMode="gray">
          <a:xfrm>
            <a:off x="9075655" y="1448048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rgbClr val="817275"/>
                </a:solidFill>
              </a:rPr>
              <a:t>Dimensioni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B960A8-D748-4F66-960B-217D354DBD37}"/>
              </a:ext>
            </a:extLst>
          </p:cNvPr>
          <p:cNvSpPr txBox="1"/>
          <p:nvPr/>
        </p:nvSpPr>
        <p:spPr bwMode="gray">
          <a:xfrm>
            <a:off x="4643725" y="1138642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rgbClr val="817275"/>
                </a:solidFill>
              </a:rPr>
              <a:t>Dimensioni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FA31DA-2D0C-4EAA-95A4-E32969982D73}"/>
              </a:ext>
            </a:extLst>
          </p:cNvPr>
          <p:cNvSpPr txBox="1"/>
          <p:nvPr/>
        </p:nvSpPr>
        <p:spPr bwMode="gray">
          <a:xfrm>
            <a:off x="3984230" y="4511910"/>
            <a:ext cx="1904902" cy="217162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pPr algn="ctr"/>
            <a:r>
              <a:rPr lang="it-IT" sz="1400" b="1" dirty="0">
                <a:solidFill>
                  <a:srgbClr val="817275"/>
                </a:solidFill>
              </a:rPr>
              <a:t>Dimensioni</a:t>
            </a:r>
          </a:p>
        </p:txBody>
      </p:sp>
    </p:spTree>
    <p:extLst>
      <p:ext uri="{BB962C8B-B14F-4D97-AF65-F5344CB8AC3E}">
        <p14:creationId xmlns:p14="http://schemas.microsoft.com/office/powerpoint/2010/main" val="25576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02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3.43900000000000005684E+00&quot;&gt;&lt;m_msothmcolidx val=&quot;0&quot;/&gt;&lt;m_rgb r=&quot;02&quot; g=&quot;8A&quot; b=&quot;0D&quot;/&gt;&lt;m_nBrightness endver=&quot;26206&quot; val=&quot;0&quot;/&gt;&lt;/elem&gt;&lt;/m_vecMRU&gt;&lt;/m_mruColor&gt;&lt;m_eweekdayFirstOfWeek val=&quot;2&quot;/&gt;&lt;m_eweekdayFirstOfWorkweek val=&quot;1&quot;/&gt;&lt;m_eweekdayFirstOfWeekend val=&quot;6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Gtg6gTSGisuisINsXrL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.WpYIJDO_xkw6dIz4NR7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BB+Template+2010_07">
  <a:themeElements>
    <a:clrScheme name="ABB Blau 2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5BD8FF"/>
      </a:accent3>
      <a:accent4>
        <a:srgbClr val="999999"/>
      </a:accent4>
      <a:accent5>
        <a:srgbClr val="666666"/>
      </a:accent5>
      <a:accent6>
        <a:srgbClr val="666666"/>
      </a:accent6>
      <a:hlink>
        <a:srgbClr val="5BD8FF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ABB Master">
  <a:themeElements>
    <a:clrScheme name="Custom 2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D90000"/>
      </a:hlink>
      <a:folHlink>
        <a:srgbClr val="FF000F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>
          <a:defRPr sz="1400" dirty="0" err="1" smtClean="0"/>
        </a:defPPr>
      </a:lstStyle>
    </a:txDef>
  </a:objectDefaults>
  <a:extraClrSchemeLst/>
  <a:custClrLst>
    <a:custClr name="Blue">
      <a:srgbClr val="004C97"/>
    </a:custClr>
    <a:custClr name="Green">
      <a:srgbClr val="007A33"/>
    </a:custClr>
    <a:custClr name="Yellow">
      <a:srgbClr val="FFD100"/>
    </a:custClr>
    <a:custClr name="Red Grey">
      <a:srgbClr val="817275"/>
    </a:custClr>
    <a:custClr name="Green Grey">
      <a:srgbClr val="6B7173"/>
    </a:custClr>
    <a:custClr name="Blue Grey">
      <a:srgbClr val="5B6F80"/>
    </a:custClr>
    <a:custClr name="Violet Grey">
      <a:srgbClr val="78838E"/>
    </a:custClr>
  </a:custClrLst>
  <a:extLst>
    <a:ext uri="{05A4C25C-085E-4340-85A3-A5531E510DB2}">
      <thm15:themeFamily xmlns:thm15="http://schemas.microsoft.com/office/thememl/2012/main" name="Presentation4" id="{AB123FCC-75BF-413D-9ADE-5DE1BC5101C9}" vid="{30A3DC37-1BE1-4015-B67A-9AB1D23BAC10}"/>
    </a:ext>
  </a:extLst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
</file>

<file path=customXml/item1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1.xml>
</file>

<file path=customXml/item12.xml>
</file>

<file path=customXml/item13.xml>
</file>

<file path=customXml/item14.xml>
</file>

<file path=customXml/item15.xml>
</file>

<file path=customXml/item16.xml>
</file>

<file path=customXml/item1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8.xml>
</file>

<file path=customXml/item19.xml>
</file>

<file path=customXml/item2.xml>
</file>

<file path=customXml/item20.xml>
</file>

<file path=customXml/item21.xml><?xml version="1.0" encoding="utf-8"?>
<Application xmlns="http://www.sap.com/cof/ao/powerpoint/application">
  <com.sap.ip.bi.pioneer>
    <Version>4</Version>
    <AAO_Revision>2.4.2.67253</AAO_Revision>
    <RefreshOnOpen>False</RefreshOnOpen>
    <PlanningModeSetToChangeMode>True</PlanningModeSetToChangeMode>
    <Cleaned>False</Cleaned>
    <ForcePromptOnInitialRefresh>False</ForcePromptOnInitialRefresh>
    <StorePromptsInDocument>True</StorePromptsInDocument>
    <MergeVariables>False</MergeVariables>
    <WorkingMode>Local</WorkingMode>
    <RefreshPlanningObjectsOnRefreshAll>True</RefreshPlanningObjectsOnRefreshAll>
    <Items/>
  </com.sap.ip.bi.pioneer>
</Application>
</file>

<file path=customXml/item3.xml>
</file>

<file path=customXml/item4.xm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1544FA9DCC754F9FBD376599EE3ABF" ma:contentTypeVersion="4" ma:contentTypeDescription="Create a new document." ma:contentTypeScope="" ma:versionID="95f3dc147f86fa91829bbb16b3df79a0">
  <xsd:schema xmlns:xsd="http://www.w3.org/2001/XMLSchema" xmlns:xs="http://www.w3.org/2001/XMLSchema" xmlns:p="http://schemas.microsoft.com/office/2006/metadata/properties" xmlns:ns2="e6c5c149-132a-4eb8-8b45-85e43a9e30e1" xmlns:ns3="065cec84-863f-41ba-b0e5-ad36689c9e78" targetNamespace="http://schemas.microsoft.com/office/2006/metadata/properties" ma:root="true" ma:fieldsID="c71b235e2d4f5318c0adfe24ef67240c" ns2:_="" ns3:_="">
    <xsd:import namespace="e6c5c149-132a-4eb8-8b45-85e43a9e30e1"/>
    <xsd:import namespace="065cec84-863f-41ba-b0e5-ad36689c9e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5c149-132a-4eb8-8b45-85e43a9e30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5cec84-863f-41ba-b0e5-ad36689c9e7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
</file>

<file path=customXml/item7.xml>
</file>

<file path=customXml/item8.xml>
</file>

<file path=customXml/item9.xml><?xml version="1.0" encoding="utf-8"?>
<Application xmlns="http://www.sap.com/cof/powerpoint/application">
  <Version>2</Version>
  <Revision>2.4.2.67253</Revision>
</Application>
</file>

<file path=customXml/itemProps1.xml><?xml version="1.0" encoding="utf-8"?>
<ds:datastoreItem xmlns:ds="http://schemas.openxmlformats.org/officeDocument/2006/customXml" ds:itemID="{FF650170-7450-4BFF-888F-B442A60BE707}"/>
</file>

<file path=customXml/itemProps10.xml><?xml version="1.0" encoding="utf-8"?>
<ds:datastoreItem xmlns:ds="http://schemas.openxmlformats.org/officeDocument/2006/customXml" ds:itemID="{D3AF5C33-119E-431A-9087-F9A8750C75E7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065cec84-863f-41ba-b0e5-ad36689c9e78"/>
    <ds:schemaRef ds:uri="e6c5c149-132a-4eb8-8b45-85e43a9e30e1"/>
    <ds:schemaRef ds:uri="http://www.w3.org/XML/1998/namespace"/>
    <ds:schemaRef ds:uri="http://purl.org/dc/elements/1.1/"/>
  </ds:schemaRefs>
</ds:datastoreItem>
</file>

<file path=customXml/itemProps11.xml><?xml version="1.0" encoding="utf-8"?>
<ds:datastoreItem xmlns:ds="http://schemas.openxmlformats.org/officeDocument/2006/customXml" ds:itemID="{2C2774E2-BC93-4545-9615-E07A388C8030}"/>
</file>

<file path=customXml/itemProps12.xml><?xml version="1.0" encoding="utf-8"?>
<ds:datastoreItem xmlns:ds="http://schemas.openxmlformats.org/officeDocument/2006/customXml" ds:itemID="{6FE58264-C4F8-40FF-BDC0-EBA2D50DB7A2}"/>
</file>

<file path=customXml/itemProps13.xml><?xml version="1.0" encoding="utf-8"?>
<ds:datastoreItem xmlns:ds="http://schemas.openxmlformats.org/officeDocument/2006/customXml" ds:itemID="{358921F0-4AB3-4AF2-8246-6D3FA7CA33F4}"/>
</file>

<file path=customXml/itemProps14.xml><?xml version="1.0" encoding="utf-8"?>
<ds:datastoreItem xmlns:ds="http://schemas.openxmlformats.org/officeDocument/2006/customXml" ds:itemID="{C426B1F3-63FB-447A-91CB-9F0CB7D1D07D}"/>
</file>

<file path=customXml/itemProps15.xml><?xml version="1.0" encoding="utf-8"?>
<ds:datastoreItem xmlns:ds="http://schemas.openxmlformats.org/officeDocument/2006/customXml" ds:itemID="{FBDA250B-AC61-4778-A64B-A701CA7B54A8}"/>
</file>

<file path=customXml/itemProps16.xml><?xml version="1.0" encoding="utf-8"?>
<ds:datastoreItem xmlns:ds="http://schemas.openxmlformats.org/officeDocument/2006/customXml" ds:itemID="{60F0E933-6D58-4A84-BF30-33897598BC1A}"/>
</file>

<file path=customXml/itemProps17.xml><?xml version="1.0" encoding="utf-8"?>
<ds:datastoreItem xmlns:ds="http://schemas.openxmlformats.org/officeDocument/2006/customXml" ds:itemID="{3A424ED9-0A38-4D60-BA1D-9DDF269AAD81}">
  <ds:schemaRefs>
    <ds:schemaRef ds:uri="http://schemas.microsoft.com/sharepoint/v3/contenttype/forms"/>
  </ds:schemaRefs>
</ds:datastoreItem>
</file>

<file path=customXml/itemProps18.xml><?xml version="1.0" encoding="utf-8"?>
<ds:datastoreItem xmlns:ds="http://schemas.openxmlformats.org/officeDocument/2006/customXml" ds:itemID="{8B4BC965-2960-492D-893F-A3BE11606427}"/>
</file>

<file path=customXml/itemProps19.xml><?xml version="1.0" encoding="utf-8"?>
<ds:datastoreItem xmlns:ds="http://schemas.openxmlformats.org/officeDocument/2006/customXml" ds:itemID="{9A57426D-62BE-4B70-9433-E9BB7E5197A5}"/>
</file>

<file path=customXml/itemProps2.xml><?xml version="1.0" encoding="utf-8"?>
<ds:datastoreItem xmlns:ds="http://schemas.openxmlformats.org/officeDocument/2006/customXml" ds:itemID="{AA4F68B2-CCA0-48E5-AA98-E9A32E15C2FD}"/>
</file>

<file path=customXml/itemProps20.xml><?xml version="1.0" encoding="utf-8"?>
<ds:datastoreItem xmlns:ds="http://schemas.openxmlformats.org/officeDocument/2006/customXml" ds:itemID="{BCE045F3-16F0-4283-905E-F53B4A9837B4}"/>
</file>

<file path=customXml/itemProps21.xml><?xml version="1.0" encoding="utf-8"?>
<ds:datastoreItem xmlns:ds="http://schemas.openxmlformats.org/officeDocument/2006/customXml" ds:itemID="{58DB1827-A375-423D-9D2D-A4B6AD756FAF}">
  <ds:schemaRefs>
    <ds:schemaRef ds:uri="http://www.sap.com/cof/ao/powerpoint/application"/>
  </ds:schemaRefs>
</ds:datastoreItem>
</file>

<file path=customXml/itemProps3.xml><?xml version="1.0" encoding="utf-8"?>
<ds:datastoreItem xmlns:ds="http://schemas.openxmlformats.org/officeDocument/2006/customXml" ds:itemID="{FDF9A56C-3D8C-4B5B-AB98-EBCEEA253F4C}"/>
</file>

<file path=customXml/itemProps4.xml><?xml version="1.0" encoding="utf-8"?>
<ds:datastoreItem xmlns:ds="http://schemas.openxmlformats.org/officeDocument/2006/customXml" ds:itemID="{1A97702D-0D92-457E-BC09-E21BC6A889B7}"/>
</file>

<file path=customXml/itemProps5.xml><?xml version="1.0" encoding="utf-8"?>
<ds:datastoreItem xmlns:ds="http://schemas.openxmlformats.org/officeDocument/2006/customXml" ds:itemID="{85F7EEEF-C78D-4A48-85E0-25ED5DEDB6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5c149-132a-4eb8-8b45-85e43a9e30e1"/>
    <ds:schemaRef ds:uri="065cec84-863f-41ba-b0e5-ad36689c9e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1034B12B-C3A9-4D34-9AA2-92EFB37BAF86}"/>
</file>

<file path=customXml/itemProps7.xml><?xml version="1.0" encoding="utf-8"?>
<ds:datastoreItem xmlns:ds="http://schemas.openxmlformats.org/officeDocument/2006/customXml" ds:itemID="{12B3B5BA-BAA8-4951-9462-2EC7EA31E9E2}"/>
</file>

<file path=customXml/itemProps8.xml><?xml version="1.0" encoding="utf-8"?>
<ds:datastoreItem xmlns:ds="http://schemas.openxmlformats.org/officeDocument/2006/customXml" ds:itemID="{D7D1F138-B869-443D-BC61-211ED27A89E5}"/>
</file>

<file path=customXml/itemProps9.xml><?xml version="1.0" encoding="utf-8"?>
<ds:datastoreItem xmlns:ds="http://schemas.openxmlformats.org/officeDocument/2006/customXml" ds:itemID="{83C4BFA6-5ADA-4351-935F-875B7D6079B8}">
  <ds:schemaRefs>
    <ds:schemaRef ds:uri="http://www.sap.com/cof/powerpoint/applic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1284</Words>
  <Application>Microsoft Office PowerPoint</Application>
  <PresentationFormat>Custom</PresentationFormat>
  <Paragraphs>167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ABBvoice</vt:lpstr>
      <vt:lpstr>Symbol</vt:lpstr>
      <vt:lpstr>Arial</vt:lpstr>
      <vt:lpstr>Wingdings</vt:lpstr>
      <vt:lpstr>Courier New</vt:lpstr>
      <vt:lpstr>ABBvoiceOffice</vt:lpstr>
      <vt:lpstr>ABB+Template+2010_07</vt:lpstr>
      <vt:lpstr>5_ABB Master</vt:lpstr>
      <vt:lpstr>think-cell Slide</vt:lpstr>
      <vt:lpstr>Simone Zambetti</vt:lpstr>
      <vt:lpstr>Agenda</vt:lpstr>
      <vt:lpstr>Project overview</vt:lpstr>
      <vt:lpstr>Big data analytics</vt:lpstr>
      <vt:lpstr>Migrazione</vt:lpstr>
      <vt:lpstr>Architettura</vt:lpstr>
      <vt:lpstr>Qlik compose</vt:lpstr>
      <vt:lpstr>PowerBI</vt:lpstr>
      <vt:lpstr>Data model</vt:lpstr>
      <vt:lpstr>Row level access</vt:lpstr>
      <vt:lpstr>Conclusioni</vt:lpstr>
      <vt:lpstr>Advanced analytics</vt:lpstr>
      <vt:lpstr>ABB Electrification business</vt:lpstr>
      <vt:lpstr>Forecasting POC </vt:lpstr>
      <vt:lpstr>Facebook prophet</vt:lpstr>
      <vt:lpstr>Pytorch</vt:lpstr>
      <vt:lpstr>Repo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</dc:creator>
  <cp:lastModifiedBy>Simone Zambetti</cp:lastModifiedBy>
  <cp:revision>1766</cp:revision>
  <cp:lastPrinted>2019-01-14T07:52:28Z</cp:lastPrinted>
  <dcterms:created xsi:type="dcterms:W3CDTF">1601-01-01T00:00:00Z</dcterms:created>
  <dcterms:modified xsi:type="dcterms:W3CDTF">2021-04-13T10:58:39Z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0x0101009C1544FA9DCC754F9FBD376599EE3ABF</vt:lpwstr>
  </property>
</Properties>
</file>